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1" r:id="rId4"/>
    <p:sldId id="270" r:id="rId5"/>
    <p:sldId id="273" r:id="rId6"/>
    <p:sldId id="259" r:id="rId7"/>
    <p:sldId id="261" r:id="rId8"/>
    <p:sldId id="262" r:id="rId9"/>
    <p:sldId id="263" r:id="rId10"/>
    <p:sldId id="268" r:id="rId11"/>
    <p:sldId id="257" r:id="rId12"/>
    <p:sldId id="274" r:id="rId13"/>
    <p:sldId id="264" r:id="rId14"/>
    <p:sldId id="265" r:id="rId15"/>
    <p:sldId id="266" r:id="rId16"/>
    <p:sldId id="272" r:id="rId17"/>
    <p:sldId id="258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4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ain FINET" userId="50eca759-b9c1-434b-954f-0c00fd4d6377" providerId="ADAL" clId="{AB57FC2B-3062-4F3D-8DB0-06B7B05E6F90}"/>
    <pc:docChg chg="undo custSel addSld delSld modSld">
      <pc:chgData name="Alain FINET" userId="50eca759-b9c1-434b-954f-0c00fd4d6377" providerId="ADAL" clId="{AB57FC2B-3062-4F3D-8DB0-06B7B05E6F90}" dt="2023-10-10T10:03:18.259" v="5561" actId="20577"/>
      <pc:docMkLst>
        <pc:docMk/>
      </pc:docMkLst>
      <pc:sldChg chg="modSp mod">
        <pc:chgData name="Alain FINET" userId="50eca759-b9c1-434b-954f-0c00fd4d6377" providerId="ADAL" clId="{AB57FC2B-3062-4F3D-8DB0-06B7B05E6F90}" dt="2023-10-10T10:03:01.403" v="5558" actId="1076"/>
        <pc:sldMkLst>
          <pc:docMk/>
          <pc:sldMk cId="3784089036" sldId="256"/>
        </pc:sldMkLst>
        <pc:spChg chg="mod">
          <ac:chgData name="Alain FINET" userId="50eca759-b9c1-434b-954f-0c00fd4d6377" providerId="ADAL" clId="{AB57FC2B-3062-4F3D-8DB0-06B7B05E6F90}" dt="2023-10-10T10:03:01.403" v="5558" actId="1076"/>
          <ac:spMkLst>
            <pc:docMk/>
            <pc:sldMk cId="3784089036" sldId="256"/>
            <ac:spMk id="3" creationId="{00000000-0000-0000-0000-000000000000}"/>
          </ac:spMkLst>
        </pc:spChg>
        <pc:picChg chg="mod">
          <ac:chgData name="Alain FINET" userId="50eca759-b9c1-434b-954f-0c00fd4d6377" providerId="ADAL" clId="{AB57FC2B-3062-4F3D-8DB0-06B7B05E6F90}" dt="2023-10-10T10:01:37.804" v="5557" actId="14100"/>
          <ac:picMkLst>
            <pc:docMk/>
            <pc:sldMk cId="3784089036" sldId="256"/>
            <ac:picMk id="7" creationId="{A0CCF19D-1362-51F6-4AB7-DC83A97FEDAF}"/>
          </ac:picMkLst>
        </pc:picChg>
      </pc:sldChg>
      <pc:sldChg chg="modSp mod">
        <pc:chgData name="Alain FINET" userId="50eca759-b9c1-434b-954f-0c00fd4d6377" providerId="ADAL" clId="{AB57FC2B-3062-4F3D-8DB0-06B7B05E6F90}" dt="2023-10-10T09:49:41.681" v="5556" actId="20577"/>
        <pc:sldMkLst>
          <pc:docMk/>
          <pc:sldMk cId="3163243728" sldId="259"/>
        </pc:sldMkLst>
        <pc:spChg chg="mod">
          <ac:chgData name="Alain FINET" userId="50eca759-b9c1-434b-954f-0c00fd4d6377" providerId="ADAL" clId="{AB57FC2B-3062-4F3D-8DB0-06B7B05E6F90}" dt="2023-10-10T09:49:41.681" v="5556" actId="20577"/>
          <ac:spMkLst>
            <pc:docMk/>
            <pc:sldMk cId="3163243728" sldId="259"/>
            <ac:spMk id="19" creationId="{5D1BCA7D-D6B0-57D4-AC95-FDD21828D67B}"/>
          </ac:spMkLst>
        </pc:spChg>
      </pc:sldChg>
      <pc:sldChg chg="modSp mod">
        <pc:chgData name="Alain FINET" userId="50eca759-b9c1-434b-954f-0c00fd4d6377" providerId="ADAL" clId="{AB57FC2B-3062-4F3D-8DB0-06B7B05E6F90}" dt="2023-10-09T13:08:30.294" v="4231" actId="20577"/>
        <pc:sldMkLst>
          <pc:docMk/>
          <pc:sldMk cId="4004131575" sldId="261"/>
        </pc:sldMkLst>
        <pc:spChg chg="mod">
          <ac:chgData name="Alain FINET" userId="50eca759-b9c1-434b-954f-0c00fd4d6377" providerId="ADAL" clId="{AB57FC2B-3062-4F3D-8DB0-06B7B05E6F90}" dt="2023-10-09T13:08:30.294" v="4231" actId="20577"/>
          <ac:spMkLst>
            <pc:docMk/>
            <pc:sldMk cId="4004131575" sldId="261"/>
            <ac:spMk id="8" creationId="{4F0C658D-F82B-4A53-83AE-D24E11ACED54}"/>
          </ac:spMkLst>
        </pc:spChg>
        <pc:spChg chg="mod">
          <ac:chgData name="Alain FINET" userId="50eca759-b9c1-434b-954f-0c00fd4d6377" providerId="ADAL" clId="{AB57FC2B-3062-4F3D-8DB0-06B7B05E6F90}" dt="2023-10-08T10:32:22.085" v="3659" actId="20577"/>
          <ac:spMkLst>
            <pc:docMk/>
            <pc:sldMk cId="4004131575" sldId="261"/>
            <ac:spMk id="9" creationId="{3F076874-6B73-438E-7728-40A3784EC4A1}"/>
          </ac:spMkLst>
        </pc:spChg>
      </pc:sldChg>
      <pc:sldChg chg="modSp mod">
        <pc:chgData name="Alain FINET" userId="50eca759-b9c1-434b-954f-0c00fd4d6377" providerId="ADAL" clId="{AB57FC2B-3062-4F3D-8DB0-06B7B05E6F90}" dt="2023-10-10T09:43:02.227" v="5422" actId="20577"/>
        <pc:sldMkLst>
          <pc:docMk/>
          <pc:sldMk cId="3954753639" sldId="267"/>
        </pc:sldMkLst>
        <pc:spChg chg="mod">
          <ac:chgData name="Alain FINET" userId="50eca759-b9c1-434b-954f-0c00fd4d6377" providerId="ADAL" clId="{AB57FC2B-3062-4F3D-8DB0-06B7B05E6F90}" dt="2023-10-08T09:57:15.924" v="1170" actId="20577"/>
          <ac:spMkLst>
            <pc:docMk/>
            <pc:sldMk cId="3954753639" sldId="267"/>
            <ac:spMk id="2" creationId="{45EBC754-8BC9-639C-2044-A1307007DDDA}"/>
          </ac:spMkLst>
        </pc:spChg>
        <pc:spChg chg="mod">
          <ac:chgData name="Alain FINET" userId="50eca759-b9c1-434b-954f-0c00fd4d6377" providerId="ADAL" clId="{AB57FC2B-3062-4F3D-8DB0-06B7B05E6F90}" dt="2023-10-10T09:43:02.227" v="5422" actId="20577"/>
          <ac:spMkLst>
            <pc:docMk/>
            <pc:sldMk cId="3954753639" sldId="267"/>
            <ac:spMk id="13" creationId="{BC32EA53-57B4-CBC4-02D6-FAA5B1E40B4C}"/>
          </ac:spMkLst>
        </pc:spChg>
      </pc:sldChg>
      <pc:sldChg chg="delSp modSp add del mod">
        <pc:chgData name="Alain FINET" userId="50eca759-b9c1-434b-954f-0c00fd4d6377" providerId="ADAL" clId="{AB57FC2B-3062-4F3D-8DB0-06B7B05E6F90}" dt="2023-10-08T10:14:58.072" v="2395" actId="47"/>
        <pc:sldMkLst>
          <pc:docMk/>
          <pc:sldMk cId="1010996699" sldId="269"/>
        </pc:sldMkLst>
        <pc:spChg chg="mod">
          <ac:chgData name="Alain FINET" userId="50eca759-b9c1-434b-954f-0c00fd4d6377" providerId="ADAL" clId="{AB57FC2B-3062-4F3D-8DB0-06B7B05E6F90}" dt="2023-10-08T09:52:03.710" v="1123" actId="123"/>
          <ac:spMkLst>
            <pc:docMk/>
            <pc:sldMk cId="1010996699" sldId="269"/>
            <ac:spMk id="13" creationId="{BC32EA53-57B4-CBC4-02D6-FAA5B1E40B4C}"/>
          </ac:spMkLst>
        </pc:spChg>
        <pc:picChg chg="del">
          <ac:chgData name="Alain FINET" userId="50eca759-b9c1-434b-954f-0c00fd4d6377" providerId="ADAL" clId="{AB57FC2B-3062-4F3D-8DB0-06B7B05E6F90}" dt="2023-10-08T10:14:53.751" v="2394" actId="478"/>
          <ac:picMkLst>
            <pc:docMk/>
            <pc:sldMk cId="1010996699" sldId="269"/>
            <ac:picMk id="12" creationId="{0C4F6340-9495-7E36-FC19-DA5C0EA3D9D2}"/>
          </ac:picMkLst>
        </pc:picChg>
      </pc:sldChg>
      <pc:sldChg chg="new del">
        <pc:chgData name="Alain FINET" userId="50eca759-b9c1-434b-954f-0c00fd4d6377" providerId="ADAL" clId="{AB57FC2B-3062-4F3D-8DB0-06B7B05E6F90}" dt="2023-10-08T09:38:50.871" v="1" actId="680"/>
        <pc:sldMkLst>
          <pc:docMk/>
          <pc:sldMk cId="1212323325" sldId="269"/>
        </pc:sldMkLst>
      </pc:sldChg>
      <pc:sldChg chg="modSp add mod">
        <pc:chgData name="Alain FINET" userId="50eca759-b9c1-434b-954f-0c00fd4d6377" providerId="ADAL" clId="{AB57FC2B-3062-4F3D-8DB0-06B7B05E6F90}" dt="2023-10-09T13:12:43.983" v="4270" actId="20577"/>
        <pc:sldMkLst>
          <pc:docMk/>
          <pc:sldMk cId="2037273418" sldId="270"/>
        </pc:sldMkLst>
        <pc:spChg chg="mod">
          <ac:chgData name="Alain FINET" userId="50eca759-b9c1-434b-954f-0c00fd4d6377" providerId="ADAL" clId="{AB57FC2B-3062-4F3D-8DB0-06B7B05E6F90}" dt="2023-10-08T10:20:05.493" v="2441" actId="14100"/>
          <ac:spMkLst>
            <pc:docMk/>
            <pc:sldMk cId="2037273418" sldId="270"/>
            <ac:spMk id="2" creationId="{45EBC754-8BC9-639C-2044-A1307007DDDA}"/>
          </ac:spMkLst>
        </pc:spChg>
        <pc:spChg chg="mod">
          <ac:chgData name="Alain FINET" userId="50eca759-b9c1-434b-954f-0c00fd4d6377" providerId="ADAL" clId="{AB57FC2B-3062-4F3D-8DB0-06B7B05E6F90}" dt="2023-10-09T13:12:43.983" v="4270" actId="20577"/>
          <ac:spMkLst>
            <pc:docMk/>
            <pc:sldMk cId="2037273418" sldId="270"/>
            <ac:spMk id="13" creationId="{BC32EA53-57B4-CBC4-02D6-FAA5B1E40B4C}"/>
          </ac:spMkLst>
        </pc:spChg>
      </pc:sldChg>
      <pc:sldChg chg="modSp add mod">
        <pc:chgData name="Alain FINET" userId="50eca759-b9c1-434b-954f-0c00fd4d6377" providerId="ADAL" clId="{AB57FC2B-3062-4F3D-8DB0-06B7B05E6F90}" dt="2023-10-10T09:46:41.234" v="5513" actId="20577"/>
        <pc:sldMkLst>
          <pc:docMk/>
          <pc:sldMk cId="357171552" sldId="271"/>
        </pc:sldMkLst>
        <pc:spChg chg="mod">
          <ac:chgData name="Alain FINET" userId="50eca759-b9c1-434b-954f-0c00fd4d6377" providerId="ADAL" clId="{AB57FC2B-3062-4F3D-8DB0-06B7B05E6F90}" dt="2023-10-08T10:14:46.009" v="2393" actId="14100"/>
          <ac:spMkLst>
            <pc:docMk/>
            <pc:sldMk cId="357171552" sldId="271"/>
            <ac:spMk id="2" creationId="{45EBC754-8BC9-639C-2044-A1307007DDDA}"/>
          </ac:spMkLst>
        </pc:spChg>
        <pc:spChg chg="mod">
          <ac:chgData name="Alain FINET" userId="50eca759-b9c1-434b-954f-0c00fd4d6377" providerId="ADAL" clId="{AB57FC2B-3062-4F3D-8DB0-06B7B05E6F90}" dt="2023-10-10T09:46:41.234" v="5513" actId="20577"/>
          <ac:spMkLst>
            <pc:docMk/>
            <pc:sldMk cId="357171552" sldId="271"/>
            <ac:spMk id="13" creationId="{BC32EA53-57B4-CBC4-02D6-FAA5B1E40B4C}"/>
          </ac:spMkLst>
        </pc:spChg>
      </pc:sldChg>
      <pc:sldChg chg="modSp new mod">
        <pc:chgData name="Alain FINET" userId="50eca759-b9c1-434b-954f-0c00fd4d6377" providerId="ADAL" clId="{AB57FC2B-3062-4F3D-8DB0-06B7B05E6F90}" dt="2023-10-10T10:03:18.259" v="5561" actId="20577"/>
        <pc:sldMkLst>
          <pc:docMk/>
          <pc:sldMk cId="3705559126" sldId="272"/>
        </pc:sldMkLst>
        <pc:spChg chg="mod">
          <ac:chgData name="Alain FINET" userId="50eca759-b9c1-434b-954f-0c00fd4d6377" providerId="ADAL" clId="{AB57FC2B-3062-4F3D-8DB0-06B7B05E6F90}" dt="2023-10-09T14:16:41.932" v="4863" actId="20577"/>
          <ac:spMkLst>
            <pc:docMk/>
            <pc:sldMk cId="3705559126" sldId="272"/>
            <ac:spMk id="2" creationId="{B7B825EC-B1EC-8F5A-EF77-1FDC2F21F03F}"/>
          </ac:spMkLst>
        </pc:spChg>
        <pc:spChg chg="mod">
          <ac:chgData name="Alain FINET" userId="50eca759-b9c1-434b-954f-0c00fd4d6377" providerId="ADAL" clId="{AB57FC2B-3062-4F3D-8DB0-06B7B05E6F90}" dt="2023-10-10T10:03:18.259" v="5561" actId="20577"/>
          <ac:spMkLst>
            <pc:docMk/>
            <pc:sldMk cId="3705559126" sldId="272"/>
            <ac:spMk id="3" creationId="{6AE95EAD-BA27-D7F1-D3AA-96E610E496B5}"/>
          </ac:spMkLst>
        </pc:spChg>
      </pc:sldChg>
      <pc:sldChg chg="modSp add mod">
        <pc:chgData name="Alain FINET" userId="50eca759-b9c1-434b-954f-0c00fd4d6377" providerId="ADAL" clId="{AB57FC2B-3062-4F3D-8DB0-06B7B05E6F90}" dt="2023-10-10T09:47:49.605" v="5540" actId="255"/>
        <pc:sldMkLst>
          <pc:docMk/>
          <pc:sldMk cId="538741147" sldId="273"/>
        </pc:sldMkLst>
        <pc:spChg chg="mod">
          <ac:chgData name="Alain FINET" userId="50eca759-b9c1-434b-954f-0c00fd4d6377" providerId="ADAL" clId="{AB57FC2B-3062-4F3D-8DB0-06B7B05E6F90}" dt="2023-10-10T09:47:49.605" v="5540" actId="255"/>
          <ac:spMkLst>
            <pc:docMk/>
            <pc:sldMk cId="538741147" sldId="273"/>
            <ac:spMk id="13" creationId="{BC32EA53-57B4-CBC4-02D6-FAA5B1E40B4C}"/>
          </ac:spMkLst>
        </pc:spChg>
      </pc:sldChg>
      <pc:sldChg chg="delSp modSp new mod">
        <pc:chgData name="Alain FINET" userId="50eca759-b9c1-434b-954f-0c00fd4d6377" providerId="ADAL" clId="{AB57FC2B-3062-4F3D-8DB0-06B7B05E6F90}" dt="2023-10-09T14:12:38.470" v="4555" actId="20577"/>
        <pc:sldMkLst>
          <pc:docMk/>
          <pc:sldMk cId="2909013977" sldId="274"/>
        </pc:sldMkLst>
        <pc:spChg chg="mod">
          <ac:chgData name="Alain FINET" userId="50eca759-b9c1-434b-954f-0c00fd4d6377" providerId="ADAL" clId="{AB57FC2B-3062-4F3D-8DB0-06B7B05E6F90}" dt="2023-10-09T13:57:46.112" v="4285" actId="20577"/>
          <ac:spMkLst>
            <pc:docMk/>
            <pc:sldMk cId="2909013977" sldId="274"/>
            <ac:spMk id="2" creationId="{69CE0DD8-520A-627A-C749-06EAC7133015}"/>
          </ac:spMkLst>
        </pc:spChg>
        <pc:spChg chg="mod">
          <ac:chgData name="Alain FINET" userId="50eca759-b9c1-434b-954f-0c00fd4d6377" providerId="ADAL" clId="{AB57FC2B-3062-4F3D-8DB0-06B7B05E6F90}" dt="2023-10-09T14:12:38.470" v="4555" actId="20577"/>
          <ac:spMkLst>
            <pc:docMk/>
            <pc:sldMk cId="2909013977" sldId="274"/>
            <ac:spMk id="3" creationId="{41E81354-EFA3-75E2-E822-7E9426C5B5C6}"/>
          </ac:spMkLst>
        </pc:spChg>
        <pc:spChg chg="del">
          <ac:chgData name="Alain FINET" userId="50eca759-b9c1-434b-954f-0c00fd4d6377" providerId="ADAL" clId="{AB57FC2B-3062-4F3D-8DB0-06B7B05E6F90}" dt="2023-10-09T13:59:27.312" v="4338" actId="478"/>
          <ac:spMkLst>
            <pc:docMk/>
            <pc:sldMk cId="2909013977" sldId="274"/>
            <ac:spMk id="4" creationId="{6DBA0DD6-2DA2-50BB-D2F3-92C5B185B7F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imotions.com/blog/learning/research-fundamentals/facial-action-coding-system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ypi.org/project/tradesim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5309420"/>
            <a:ext cx="9144000" cy="1060398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endParaRPr lang="fr-FR" dirty="0">
              <a:ea typeface="Calibri"/>
              <a:cs typeface="Calibri"/>
            </a:endParaRPr>
          </a:p>
          <a:p>
            <a:r>
              <a:rPr lang="fr-FR" dirty="0">
                <a:ea typeface="Calibri"/>
                <a:cs typeface="Calibri"/>
              </a:rPr>
              <a:t>Management Financer et Gouvernance d'Entreprise</a:t>
            </a:r>
          </a:p>
          <a:p>
            <a:r>
              <a:rPr lang="fr-FR" dirty="0">
                <a:ea typeface="Calibri"/>
                <a:cs typeface="Calibri"/>
              </a:rPr>
              <a:t>Faculté </a:t>
            </a:r>
            <a:r>
              <a:rPr lang="fr-FR" dirty="0" err="1">
                <a:ea typeface="Calibri"/>
                <a:cs typeface="Calibri"/>
              </a:rPr>
              <a:t>Warocqué</a:t>
            </a:r>
            <a:r>
              <a:rPr lang="fr-FR" dirty="0">
                <a:ea typeface="Calibri"/>
                <a:cs typeface="Calibri"/>
              </a:rPr>
              <a:t> d'Économie et de Gestion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35CB32B8-B2F7-7B0A-EA21-BFDA0DD9F0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0CCF19D-1362-51F6-4AB7-DC83A97FED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652" y="825910"/>
            <a:ext cx="10618838" cy="384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 3" descr="Une image contenant texte, capture d’écran, Visage humain&#10;&#10;Description générée automatiquement">
            <a:extLst>
              <a:ext uri="{FF2B5EF4-FFF2-40B4-BE49-F238E27FC236}">
                <a16:creationId xmlns:a16="http://schemas.microsoft.com/office/drawing/2014/main" id="{56F5DB11-27D5-D0F1-6E24-9B335295DD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811" y="1845426"/>
            <a:ext cx="8203325" cy="4450303"/>
          </a:xfrm>
          <a:prstGeom prst="rect">
            <a:avLst/>
          </a:prstGeom>
        </p:spPr>
      </p:pic>
      <p:sp>
        <p:nvSpPr>
          <p:cNvPr id="5" name="ZoneTexte 1">
            <a:extLst>
              <a:ext uri="{FF2B5EF4-FFF2-40B4-BE49-F238E27FC236}">
                <a16:creationId xmlns:a16="http://schemas.microsoft.com/office/drawing/2014/main" id="{F9940D56-425A-B125-6179-A74D3A154CF1}"/>
              </a:ext>
            </a:extLst>
          </p:cNvPr>
          <p:cNvSpPr txBox="1"/>
          <p:nvPr/>
        </p:nvSpPr>
        <p:spPr>
          <a:xfrm>
            <a:off x="2711569" y="6320287"/>
            <a:ext cx="6768860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hlinkClick r:id="rId3"/>
              </a:rPr>
              <a:t>Facial Action Coding System (FACS) - A Visual Guidebook - iMotions</a:t>
            </a:r>
            <a:endParaRPr lang="en-US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F4A8FBB1-BC94-A8B6-613D-36BE6BE90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538" y="-129680"/>
            <a:ext cx="10515600" cy="1325563"/>
          </a:xfrm>
        </p:spPr>
        <p:txBody>
          <a:bodyPr/>
          <a:lstStyle/>
          <a:p>
            <a:r>
              <a:rPr lang="fr-FR">
                <a:ea typeface="Calibri Light"/>
                <a:cs typeface="Calibri Light"/>
              </a:rPr>
              <a:t>Amateur Traders 2: Action </a:t>
            </a:r>
            <a:r>
              <a:rPr lang="fr-FR" err="1">
                <a:ea typeface="Calibri Light"/>
                <a:cs typeface="Calibri Light"/>
              </a:rPr>
              <a:t>Units</a:t>
            </a:r>
            <a:endParaRPr lang="fr-FR"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800170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texte, diagramme, capture d’écran, Parallèle&#10;&#10;Description générée automatiquement">
            <a:extLst>
              <a:ext uri="{FF2B5EF4-FFF2-40B4-BE49-F238E27FC236}">
                <a16:creationId xmlns:a16="http://schemas.microsoft.com/office/drawing/2014/main" id="{A7EB87FD-D9CC-2EDF-34AA-670BF1587B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205" y="806931"/>
            <a:ext cx="9957459" cy="5778527"/>
          </a:xfrm>
          <a:prstGeom prst="rect">
            <a:avLst/>
          </a:prstGeom>
        </p:spPr>
      </p:pic>
      <p:sp>
        <p:nvSpPr>
          <p:cNvPr id="6" name="Titre 1">
            <a:extLst>
              <a:ext uri="{FF2B5EF4-FFF2-40B4-BE49-F238E27FC236}">
                <a16:creationId xmlns:a16="http://schemas.microsoft.com/office/drawing/2014/main" id="{579BCCCE-9785-7848-048B-814F6297B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538" y="-129680"/>
            <a:ext cx="10515600" cy="1325563"/>
          </a:xfrm>
        </p:spPr>
        <p:txBody>
          <a:bodyPr/>
          <a:lstStyle/>
          <a:p>
            <a:r>
              <a:rPr lang="fr-FR">
                <a:ea typeface="Calibri Light"/>
                <a:cs typeface="Calibri Light"/>
              </a:rPr>
              <a:t>Amateur Traders 2: Action </a:t>
            </a:r>
            <a:r>
              <a:rPr lang="fr-FR" err="1">
                <a:ea typeface="Calibri Light"/>
                <a:cs typeface="Calibri Light"/>
              </a:rPr>
              <a:t>Units</a:t>
            </a:r>
            <a:endParaRPr lang="fr-FR"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7196605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CE0DD8-520A-627A-C749-06EAC7133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 et émotions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E81354-EFA3-75E2-E822-7E9426C5B5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918700" cy="4351338"/>
          </a:xfrm>
        </p:spPr>
        <p:txBody>
          <a:bodyPr/>
          <a:lstStyle/>
          <a:p>
            <a:r>
              <a:rPr lang="fr-FR" dirty="0"/>
              <a:t>ID 14 : AU4+AU2 : peur ;</a:t>
            </a:r>
          </a:p>
          <a:p>
            <a:r>
              <a:rPr lang="fr-FR" dirty="0"/>
              <a:t>ID 16 : AU4+AU20 : peur ;</a:t>
            </a:r>
          </a:p>
          <a:p>
            <a:r>
              <a:rPr lang="fr-FR" dirty="0"/>
              <a:t>ID 05 : AU4+AU20 : peur ;</a:t>
            </a:r>
          </a:p>
          <a:p>
            <a:r>
              <a:rPr lang="fr-FR" dirty="0"/>
              <a:t>ID 01 : AU6+AU12 : joie ;</a:t>
            </a:r>
          </a:p>
          <a:p>
            <a:r>
              <a:rPr lang="fr-FR" dirty="0"/>
              <a:t>ID 03 : AU12+AU20 : mépris ;</a:t>
            </a:r>
          </a:p>
          <a:p>
            <a:r>
              <a:rPr lang="fr-FR" dirty="0"/>
              <a:t>ID 10 : AU 12+AU23 : pas d’émotion centrale reconnue ;</a:t>
            </a:r>
          </a:p>
          <a:p>
            <a:r>
              <a:rPr lang="fr-FR" dirty="0"/>
              <a:t>ID 12 : AU6 + AU12 : joie ;</a:t>
            </a:r>
          </a:p>
          <a:p>
            <a:r>
              <a:rPr lang="fr-FR" dirty="0"/>
              <a:t>ID 07 : AU5 + AU20 : peur.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909013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579BCCCE-9785-7848-048B-814F6297B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538" y="-129680"/>
            <a:ext cx="10515600" cy="1325563"/>
          </a:xfrm>
        </p:spPr>
        <p:txBody>
          <a:bodyPr/>
          <a:lstStyle/>
          <a:p>
            <a:r>
              <a:rPr lang="fr-FR">
                <a:ea typeface="Calibri Light"/>
                <a:cs typeface="Calibri Light"/>
              </a:rPr>
              <a:t>Amateur Traders 2: </a:t>
            </a:r>
            <a:r>
              <a:rPr lang="fr-FR" err="1">
                <a:ea typeface="Calibri Light"/>
                <a:cs typeface="Calibri Light"/>
              </a:rPr>
              <a:t>Heart</a:t>
            </a:r>
            <a:r>
              <a:rPr lang="fr-FR">
                <a:ea typeface="Calibri Light"/>
                <a:cs typeface="Calibri Light"/>
              </a:rPr>
              <a:t> Rate Distributions</a:t>
            </a:r>
          </a:p>
        </p:txBody>
      </p:sp>
      <p:pic>
        <p:nvPicPr>
          <p:cNvPr id="2" name="Image 1" descr="Une image contenant texte, Police, écriture manuscrite, ligne&#10;&#10;Description générée automatiquement">
            <a:extLst>
              <a:ext uri="{FF2B5EF4-FFF2-40B4-BE49-F238E27FC236}">
                <a16:creationId xmlns:a16="http://schemas.microsoft.com/office/drawing/2014/main" id="{5F973D48-76BE-0A97-DEEC-178476241B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6296" y="2282075"/>
            <a:ext cx="2743200" cy="2471980"/>
          </a:xfrm>
          <a:prstGeom prst="rect">
            <a:avLst/>
          </a:prstGeom>
        </p:spPr>
      </p:pic>
      <p:pic>
        <p:nvPicPr>
          <p:cNvPr id="3" name="Image 2" descr="Une image contenant texte, Police, écriture manuscrite, ligne&#10;&#10;Description générée automatiquement">
            <a:extLst>
              <a:ext uri="{FF2B5EF4-FFF2-40B4-BE49-F238E27FC236}">
                <a16:creationId xmlns:a16="http://schemas.microsoft.com/office/drawing/2014/main" id="{D55682C3-105E-26DE-3C2D-D97EAF83DE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077" y="2280167"/>
            <a:ext cx="2743200" cy="2653924"/>
          </a:xfrm>
          <a:prstGeom prst="rect">
            <a:avLst/>
          </a:prstGeom>
        </p:spPr>
      </p:pic>
      <p:pic>
        <p:nvPicPr>
          <p:cNvPr id="4" name="Image 3" descr="Une image contenant texte, ligne, Tracé, Police&#10;&#10;Description générée automatiquement">
            <a:extLst>
              <a:ext uri="{FF2B5EF4-FFF2-40B4-BE49-F238E27FC236}">
                <a16:creationId xmlns:a16="http://schemas.microsoft.com/office/drawing/2014/main" id="{BA08E810-5FA9-AE24-E2C6-0B191860BD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8427" y="2419699"/>
            <a:ext cx="2743200" cy="245403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7E13147-4E49-2D4D-B3CD-B3CB867B173B}"/>
              </a:ext>
            </a:extLst>
          </p:cNvPr>
          <p:cNvSpPr txBox="1"/>
          <p:nvPr/>
        </p:nvSpPr>
        <p:spPr>
          <a:xfrm>
            <a:off x="1652649" y="1712025"/>
            <a:ext cx="7620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>
                <a:ea typeface="Calibri"/>
                <a:cs typeface="Calibri"/>
              </a:rPr>
              <a:t>id05</a:t>
            </a:r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DFAB205-E44B-C9F4-38CC-82AD88846E04}"/>
              </a:ext>
            </a:extLst>
          </p:cNvPr>
          <p:cNvSpPr txBox="1"/>
          <p:nvPr/>
        </p:nvSpPr>
        <p:spPr>
          <a:xfrm>
            <a:off x="4562103" y="1712025"/>
            <a:ext cx="7620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>
                <a:ea typeface="Calibri"/>
                <a:cs typeface="Calibri"/>
              </a:rPr>
              <a:t>id10</a:t>
            </a:r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1CCB215-E7AC-5810-82D2-F7F0E2D14D58}"/>
              </a:ext>
            </a:extLst>
          </p:cNvPr>
          <p:cNvSpPr txBox="1"/>
          <p:nvPr/>
        </p:nvSpPr>
        <p:spPr>
          <a:xfrm>
            <a:off x="10301843" y="1672440"/>
            <a:ext cx="7620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>
                <a:ea typeface="Calibri"/>
                <a:cs typeface="Calibri"/>
              </a:rPr>
              <a:t>id14</a:t>
            </a:r>
            <a:endParaRPr lang="fr-FR"/>
          </a:p>
        </p:txBody>
      </p:sp>
      <p:pic>
        <p:nvPicPr>
          <p:cNvPr id="9" name="Image 8" descr="Une image contenant texte, Police, capture d’écran, ligne&#10;&#10;Description générée automatiquement">
            <a:extLst>
              <a:ext uri="{FF2B5EF4-FFF2-40B4-BE49-F238E27FC236}">
                <a16:creationId xmlns:a16="http://schemas.microsoft.com/office/drawing/2014/main" id="{3CBACCCE-287D-BED6-D66B-85673A0420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36427" y="2278714"/>
            <a:ext cx="2743200" cy="2577662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9969E1CA-8706-45B4-C1D2-9A65E5AFD77E}"/>
              </a:ext>
            </a:extLst>
          </p:cNvPr>
          <p:cNvSpPr txBox="1"/>
          <p:nvPr/>
        </p:nvSpPr>
        <p:spPr>
          <a:xfrm>
            <a:off x="7461661" y="1712025"/>
            <a:ext cx="7620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>
                <a:ea typeface="Calibri"/>
                <a:cs typeface="Calibri"/>
              </a:rPr>
              <a:t>id12</a:t>
            </a:r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F2217D2-5EC7-6C11-DED4-4729E0487539}"/>
              </a:ext>
            </a:extLst>
          </p:cNvPr>
          <p:cNvSpPr txBox="1"/>
          <p:nvPr/>
        </p:nvSpPr>
        <p:spPr>
          <a:xfrm rot="16200000">
            <a:off x="-98962" y="3334986"/>
            <a:ext cx="7620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>
                <a:ea typeface="Calibri"/>
                <a:cs typeface="Calibri"/>
              </a:rPr>
              <a:t>BPM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6877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579BCCCE-9785-7848-048B-814F6297B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538" y="-129680"/>
            <a:ext cx="10515600" cy="1325563"/>
          </a:xfrm>
        </p:spPr>
        <p:txBody>
          <a:bodyPr/>
          <a:lstStyle/>
          <a:p>
            <a:r>
              <a:rPr lang="fr-FR">
                <a:ea typeface="Calibri Light"/>
                <a:cs typeface="Calibri Light"/>
              </a:rPr>
              <a:t>Amateur Traders 2: Gaze Distributions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41583D87-3472-DD25-DDB1-02ECCF6097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275530"/>
              </p:ext>
            </p:extLst>
          </p:nvPr>
        </p:nvGraphicFramePr>
        <p:xfrm>
          <a:off x="2016859" y="1552498"/>
          <a:ext cx="8168640" cy="3337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3728">
                  <a:extLst>
                    <a:ext uri="{9D8B030D-6E8A-4147-A177-3AD203B41FA5}">
                      <a16:colId xmlns:a16="http://schemas.microsoft.com/office/drawing/2014/main" val="4279585823"/>
                    </a:ext>
                  </a:extLst>
                </a:gridCol>
                <a:gridCol w="1633728">
                  <a:extLst>
                    <a:ext uri="{9D8B030D-6E8A-4147-A177-3AD203B41FA5}">
                      <a16:colId xmlns:a16="http://schemas.microsoft.com/office/drawing/2014/main" val="3683014620"/>
                    </a:ext>
                  </a:extLst>
                </a:gridCol>
                <a:gridCol w="1633728">
                  <a:extLst>
                    <a:ext uri="{9D8B030D-6E8A-4147-A177-3AD203B41FA5}">
                      <a16:colId xmlns:a16="http://schemas.microsoft.com/office/drawing/2014/main" val="3624627505"/>
                    </a:ext>
                  </a:extLst>
                </a:gridCol>
                <a:gridCol w="1633728">
                  <a:extLst>
                    <a:ext uri="{9D8B030D-6E8A-4147-A177-3AD203B41FA5}">
                      <a16:colId xmlns:a16="http://schemas.microsoft.com/office/drawing/2014/main" val="2144946752"/>
                    </a:ext>
                  </a:extLst>
                </a:gridCol>
                <a:gridCol w="1633728">
                  <a:extLst>
                    <a:ext uri="{9D8B030D-6E8A-4147-A177-3AD203B41FA5}">
                      <a16:colId xmlns:a16="http://schemas.microsoft.com/office/drawing/2014/main" val="18441190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ID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/>
                        <a:t>Orders</a:t>
                      </a:r>
                      <a:r>
                        <a:rPr lang="fr-FR" dirty="0"/>
                        <a:t> (in %)</a:t>
                      </a:r>
                      <a:endParaRPr lang="fr-FR" dirty="0" err="1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News </a:t>
                      </a:r>
                      <a:r>
                        <a:rPr lang="fr-FR" sz="1800" b="1" i="0" u="none" strike="noStrike" noProof="0" dirty="0">
                          <a:solidFill>
                            <a:srgbClr val="FFFFFF"/>
                          </a:solidFill>
                          <a:latin typeface="Calibri"/>
                        </a:rPr>
                        <a:t>(in %)</a:t>
                      </a:r>
                      <a:endParaRPr lang="fr-FR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Graph </a:t>
                      </a:r>
                      <a:r>
                        <a:rPr lang="fr-FR" sz="1800" b="1" i="0" u="none" strike="noStrike" noProof="0" dirty="0">
                          <a:solidFill>
                            <a:srgbClr val="FFFFFF"/>
                          </a:solidFill>
                          <a:latin typeface="Calibri"/>
                        </a:rPr>
                        <a:t>(in %)</a:t>
                      </a:r>
                      <a:endParaRPr lang="fr-FR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Portfolio </a:t>
                      </a:r>
                      <a:r>
                        <a:rPr lang="fr-FR" sz="1800" b="1" i="0" u="none" strike="noStrike" noProof="0" dirty="0">
                          <a:solidFill>
                            <a:srgbClr val="FFFFFF"/>
                          </a:solidFill>
                          <a:latin typeface="Calibri"/>
                        </a:rPr>
                        <a:t>(in %)</a:t>
                      </a:r>
                      <a:endParaRPr lang="fr-FR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6606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19.55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5.96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37.04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37.42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642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31.05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14.40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25.29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29.24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18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26.9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9.28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37.03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26.77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5414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3.11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12.91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58.37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26.77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354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6.18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30.73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47.90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25.59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7326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6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8.31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21.81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41.21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28.65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166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</a:t>
                      </a:r>
                    </a:p>
                  </a:txBody>
                  <a:tcPr>
                    <a:solidFill>
                      <a:srgbClr val="F58484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9.86</a:t>
                      </a:r>
                    </a:p>
                  </a:txBody>
                  <a:tcPr>
                    <a:solidFill>
                      <a:srgbClr val="F58484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11.19</a:t>
                      </a:r>
                    </a:p>
                  </a:txBody>
                  <a:tcPr>
                    <a:solidFill>
                      <a:srgbClr val="F58484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28.27</a:t>
                      </a:r>
                    </a:p>
                  </a:txBody>
                  <a:tcPr>
                    <a:solidFill>
                      <a:srgbClr val="F58484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50.66</a:t>
                      </a:r>
                    </a:p>
                  </a:txBody>
                  <a:tcPr>
                    <a:solidFill>
                      <a:srgbClr val="F5848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5282888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dirty="0"/>
                        <a:t>8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dirty="0"/>
                        <a:t>33.07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dirty="0"/>
                        <a:t>14.91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dirty="0"/>
                        <a:t>27.22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dirty="0"/>
                        <a:t>24.78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2541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42291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579BCCCE-9785-7848-048B-814F6297B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538" y="-129680"/>
            <a:ext cx="11426041" cy="1325563"/>
          </a:xfrm>
        </p:spPr>
        <p:txBody>
          <a:bodyPr/>
          <a:lstStyle/>
          <a:p>
            <a:r>
              <a:rPr lang="fr-FR" dirty="0">
                <a:ea typeface="Calibri Light"/>
                <a:cs typeface="Calibri Light"/>
              </a:rPr>
              <a:t>Amateur Traders 2: Trading Activity Distribution</a:t>
            </a:r>
          </a:p>
        </p:txBody>
      </p:sp>
      <p:pic>
        <p:nvPicPr>
          <p:cNvPr id="2" name="Image 1" descr="Une image contenant diagramme, capture d’écran, ligne, Tracé&#10;&#10;Description générée automatiquement">
            <a:extLst>
              <a:ext uri="{FF2B5EF4-FFF2-40B4-BE49-F238E27FC236}">
                <a16:creationId xmlns:a16="http://schemas.microsoft.com/office/drawing/2014/main" id="{E1872002-590A-3D12-2302-63A92113A1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868" y="1049294"/>
            <a:ext cx="9690264" cy="5333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8079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B825EC-B1EC-8F5A-EF77-1FDC2F21F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740"/>
          </a:xfrm>
        </p:spPr>
        <p:txBody>
          <a:bodyPr/>
          <a:lstStyle/>
          <a:p>
            <a:r>
              <a:rPr lang="fr-FR" dirty="0"/>
              <a:t>Conclusions et progression de la recherche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E95EAD-BA27-D7F1-D3AA-96E610E49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8463"/>
            <a:ext cx="10515600" cy="4131325"/>
          </a:xfrm>
        </p:spPr>
        <p:txBody>
          <a:bodyPr>
            <a:normAutofit/>
          </a:bodyPr>
          <a:lstStyle/>
          <a:p>
            <a:pPr algn="just"/>
            <a:r>
              <a:rPr lang="fr-FR" sz="2600" dirty="0"/>
              <a:t>Développement et maîtrise d’une interface d’échanges ;</a:t>
            </a:r>
          </a:p>
          <a:p>
            <a:pPr algn="just"/>
            <a:r>
              <a:rPr lang="fr-FR" sz="2600" dirty="0"/>
              <a:t>Maîtrise technologique pour l’approche des cadres émotionnels ;</a:t>
            </a:r>
          </a:p>
          <a:p>
            <a:pPr algn="just"/>
            <a:r>
              <a:rPr lang="fr-FR" sz="2600" dirty="0"/>
              <a:t>Le travail réalisé de manière agrégée permet de percevoir l’activation d’éléments émotionnels par l’intermédiaire de </a:t>
            </a:r>
            <a:r>
              <a:rPr lang="fr-FR" sz="2600"/>
              <a:t>réactions physiologiques ;</a:t>
            </a:r>
            <a:endParaRPr lang="fr-FR" sz="2600" dirty="0"/>
          </a:p>
          <a:p>
            <a:pPr algn="just"/>
            <a:r>
              <a:rPr lang="fr-FR" sz="2600" dirty="0"/>
              <a:t>Nécessité de travailler de manière individualisée, avec une mise en correspondance des éléments physiologiques et du processus décisionnel ; </a:t>
            </a:r>
          </a:p>
          <a:p>
            <a:pPr algn="just"/>
            <a:r>
              <a:rPr lang="fr-FR" sz="2600" dirty="0"/>
              <a:t>Applications pour d’autres thématiques pour lesquelles la prise de décision est centrale : neuro-marketing, neuro-entrepreneuriat… ;</a:t>
            </a:r>
          </a:p>
          <a:p>
            <a:pPr algn="just"/>
            <a:r>
              <a:rPr lang="fr-FR" sz="2600" dirty="0"/>
              <a:t>Acquisition de caméras thermiques. </a:t>
            </a:r>
          </a:p>
          <a:p>
            <a:pPr marL="0" indent="0" algn="just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705559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579BCCCE-9785-7848-048B-814F6297B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538" y="-129680"/>
            <a:ext cx="10515600" cy="1325563"/>
          </a:xfrm>
        </p:spPr>
        <p:txBody>
          <a:bodyPr/>
          <a:lstStyle/>
          <a:p>
            <a:r>
              <a:rPr lang="fr-FR">
                <a:ea typeface="Calibri Light"/>
                <a:cs typeface="Calibri Light"/>
              </a:rPr>
              <a:t>Annex 1</a:t>
            </a:r>
            <a:endParaRPr lang="fr-FR"/>
          </a:p>
        </p:txBody>
      </p:sp>
      <p:pic>
        <p:nvPicPr>
          <p:cNvPr id="2" name="Image 1" descr="dashboard.png">
            <a:extLst>
              <a:ext uri="{FF2B5EF4-FFF2-40B4-BE49-F238E27FC236}">
                <a16:creationId xmlns:a16="http://schemas.microsoft.com/office/drawing/2014/main" id="{8A1776FB-D8BE-9ADA-F1D5-39AE09884C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570" y="1261055"/>
            <a:ext cx="11441872" cy="505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563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Graphique sur un document avec stylet">
            <a:extLst>
              <a:ext uri="{FF2B5EF4-FFF2-40B4-BE49-F238E27FC236}">
                <a16:creationId xmlns:a16="http://schemas.microsoft.com/office/drawing/2014/main" id="{0C4F6340-9495-7E36-FC19-DA5C0EA3D9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091" b="233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5EBC754-8BC9-639C-2044-A1307007D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dirty="0"/>
              <a:t>Contexte général de l’étude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BC32EA53-57B4-CBC4-02D6-FAA5B1E40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5719"/>
            <a:ext cx="10515600" cy="5097156"/>
          </a:xfr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algn="just"/>
            <a:r>
              <a:rPr lang="fr-FR" sz="2600" dirty="0">
                <a:ea typeface="Calibri" panose="020F0502020204030204"/>
                <a:cs typeface="Calibri" panose="020F0502020204030204"/>
              </a:rPr>
              <a:t>Jeter des personnes dans un </a:t>
            </a:r>
            <a:r>
              <a:rPr lang="fr-FR" sz="2600" i="1" dirty="0">
                <a:ea typeface="Calibri" panose="020F0502020204030204"/>
                <a:cs typeface="Calibri" panose="020F0502020204030204"/>
              </a:rPr>
              <a:t>bain émotionnel </a:t>
            </a:r>
            <a:r>
              <a:rPr lang="fr-FR" sz="2600" dirty="0">
                <a:ea typeface="Calibri" panose="020F0502020204030204"/>
                <a:cs typeface="Calibri" panose="020F0502020204030204"/>
              </a:rPr>
              <a:t>;</a:t>
            </a:r>
          </a:p>
          <a:p>
            <a:pPr algn="just"/>
            <a:r>
              <a:rPr lang="fr-FR" sz="2600" dirty="0">
                <a:ea typeface="Calibri" panose="020F0502020204030204"/>
                <a:cs typeface="Calibri" panose="020F0502020204030204"/>
              </a:rPr>
              <a:t>Premières expérimentations dans le domaine du trading en </a:t>
            </a:r>
            <a:r>
              <a:rPr lang="fr-FR" sz="2600" dirty="0" err="1">
                <a:ea typeface="Calibri" panose="020F0502020204030204"/>
                <a:cs typeface="Calibri" panose="020F0502020204030204"/>
              </a:rPr>
              <a:t>intraday</a:t>
            </a:r>
            <a:r>
              <a:rPr lang="fr-FR" sz="2600" dirty="0">
                <a:ea typeface="Calibri" panose="020F0502020204030204"/>
                <a:cs typeface="Calibri" panose="020F0502020204030204"/>
              </a:rPr>
              <a:t> conduites en 2019 ;</a:t>
            </a:r>
          </a:p>
          <a:p>
            <a:pPr algn="just"/>
            <a:r>
              <a:rPr lang="fr-FR" sz="2600" dirty="0">
                <a:ea typeface="Calibri" panose="020F0502020204030204"/>
                <a:cs typeface="Calibri" panose="020F0502020204030204"/>
              </a:rPr>
              <a:t>Utilisation des carnets de trading et de différents outils qualitatifs (questionnaires et entretiens semi-directifs) pour approcher des biais comportementaux et cognitifs d’une population estudiantine en situation de trading continu pendant une semaine ;</a:t>
            </a:r>
          </a:p>
          <a:p>
            <a:pPr algn="just"/>
            <a:r>
              <a:rPr lang="fr-FR" sz="2600" dirty="0">
                <a:ea typeface="Calibri" panose="020F0502020204030204"/>
                <a:cs typeface="Calibri" panose="020F0502020204030204"/>
              </a:rPr>
              <a:t>Interruption COVID ; </a:t>
            </a:r>
          </a:p>
          <a:p>
            <a:pPr algn="just"/>
            <a:r>
              <a:rPr lang="fr-FR" sz="2600" b="1" u="sng" dirty="0">
                <a:ea typeface="Calibri" panose="020F0502020204030204"/>
                <a:cs typeface="Calibri" panose="020F0502020204030204"/>
              </a:rPr>
              <a:t>Février 2023 </a:t>
            </a:r>
            <a:r>
              <a:rPr lang="fr-FR" sz="2600" dirty="0">
                <a:ea typeface="Calibri" panose="020F0502020204030204"/>
                <a:cs typeface="Calibri" panose="020F0502020204030204"/>
              </a:rPr>
              <a:t>: engagement d’un doctorant spécialisé en Affective </a:t>
            </a:r>
            <a:r>
              <a:rPr lang="fr-FR" sz="2600" dirty="0" err="1">
                <a:ea typeface="Calibri" panose="020F0502020204030204"/>
                <a:cs typeface="Calibri" panose="020F0502020204030204"/>
              </a:rPr>
              <a:t>Computing</a:t>
            </a:r>
            <a:r>
              <a:rPr lang="fr-FR" sz="2600" dirty="0">
                <a:ea typeface="Calibri" panose="020F0502020204030204"/>
                <a:cs typeface="Calibri" panose="020F0502020204030204"/>
              </a:rPr>
              <a:t> ;</a:t>
            </a:r>
          </a:p>
          <a:p>
            <a:pPr algn="just"/>
            <a:r>
              <a:rPr lang="fr-FR" sz="2600" b="1" u="sng" dirty="0">
                <a:ea typeface="Calibri" panose="020F0502020204030204"/>
                <a:cs typeface="Calibri" panose="020F0502020204030204"/>
              </a:rPr>
              <a:t>Mars 2023 </a:t>
            </a:r>
            <a:r>
              <a:rPr lang="fr-FR" sz="2600" dirty="0">
                <a:ea typeface="Calibri" panose="020F0502020204030204"/>
                <a:cs typeface="Calibri" panose="020F0502020204030204"/>
              </a:rPr>
              <a:t>: obtention d’un Crédit Extraordinaire Recherche pour l’acquisition de différentes technologies ;</a:t>
            </a:r>
          </a:p>
          <a:p>
            <a:pPr algn="just"/>
            <a:r>
              <a:rPr lang="fr-FR" sz="2600" b="1" u="sng" dirty="0">
                <a:ea typeface="Calibri" panose="020F0502020204030204"/>
                <a:cs typeface="Calibri" panose="020F0502020204030204"/>
              </a:rPr>
              <a:t>Mai, juin 2023 </a:t>
            </a:r>
            <a:r>
              <a:rPr lang="fr-FR" sz="2600" dirty="0">
                <a:ea typeface="Calibri" panose="020F0502020204030204"/>
                <a:cs typeface="Calibri" panose="020F0502020204030204"/>
              </a:rPr>
              <a:t>: développement d’une interface boursière, 3 stagiaires ;</a:t>
            </a:r>
          </a:p>
          <a:p>
            <a:pPr algn="just"/>
            <a:r>
              <a:rPr lang="fr-FR" sz="2600" b="1" u="sng" dirty="0">
                <a:ea typeface="Calibri" panose="020F0502020204030204"/>
                <a:cs typeface="Calibri" panose="020F0502020204030204"/>
              </a:rPr>
              <a:t>Juillet 2023 </a:t>
            </a:r>
            <a:r>
              <a:rPr lang="fr-FR" sz="2600" dirty="0">
                <a:ea typeface="Calibri" panose="020F0502020204030204"/>
                <a:cs typeface="Calibri" panose="020F0502020204030204"/>
              </a:rPr>
              <a:t>: montage d’un PDR, pour le maintien de personnel et l’acquisition de nouvelles technologies ;</a:t>
            </a:r>
          </a:p>
          <a:p>
            <a:pPr algn="just"/>
            <a:r>
              <a:rPr lang="fr-FR" sz="2600" b="1" u="sng" dirty="0">
                <a:ea typeface="Calibri" panose="020F0502020204030204"/>
                <a:cs typeface="Calibri" panose="020F0502020204030204"/>
              </a:rPr>
              <a:t>Juillet, août et septembre 2023</a:t>
            </a:r>
            <a:r>
              <a:rPr lang="fr-FR" sz="2600" dirty="0">
                <a:ea typeface="Calibri" panose="020F0502020204030204"/>
                <a:cs typeface="Calibri" panose="020F0502020204030204"/>
              </a:rPr>
              <a:t> : premières expérimentations, 1 Bourse Initiation à la Recherche.</a:t>
            </a:r>
          </a:p>
          <a:p>
            <a:pPr algn="just"/>
            <a:endParaRPr lang="fr-FR" sz="2600" dirty="0">
              <a:ea typeface="Calibri" panose="020F0502020204030204"/>
              <a:cs typeface="Calibri" panose="020F0502020204030204"/>
            </a:endParaRPr>
          </a:p>
          <a:p>
            <a:pPr algn="just"/>
            <a:endParaRPr lang="fr-FR" sz="2200" dirty="0">
              <a:ea typeface="Calibri" panose="020F0502020204030204"/>
              <a:cs typeface="Calibri" panose="020F0502020204030204"/>
            </a:endParaRPr>
          </a:p>
          <a:p>
            <a:pPr algn="just"/>
            <a:endParaRPr lang="fr-FR" sz="2600" dirty="0">
              <a:ea typeface="Calibri" panose="020F0502020204030204"/>
              <a:cs typeface="Calibri" panose="020F0502020204030204"/>
            </a:endParaRPr>
          </a:p>
          <a:p>
            <a:endParaRPr lang="fr-FR" sz="2600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54753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Graphique sur un document avec stylet">
            <a:extLst>
              <a:ext uri="{FF2B5EF4-FFF2-40B4-BE49-F238E27FC236}">
                <a16:creationId xmlns:a16="http://schemas.microsoft.com/office/drawing/2014/main" id="{0C4F6340-9495-7E36-FC19-DA5C0EA3D9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091" b="233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5EBC754-8BC9-639C-2044-A1307007D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0881"/>
            <a:ext cx="10515600" cy="829494"/>
          </a:xfrm>
        </p:spPr>
        <p:txBody>
          <a:bodyPr>
            <a:normAutofit/>
          </a:bodyPr>
          <a:lstStyle/>
          <a:p>
            <a:r>
              <a:rPr lang="fr-FR" dirty="0"/>
              <a:t>Objectifs, motivations et originalité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BC32EA53-57B4-CBC4-02D6-FAA5B1E40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1097"/>
            <a:ext cx="10515600" cy="5309419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fr-FR" sz="2600" dirty="0">
                <a:ea typeface="Calibri" panose="020F0502020204030204"/>
                <a:cs typeface="Calibri" panose="020F0502020204030204"/>
              </a:rPr>
              <a:t>Comprendre le processus de prise de décisions sur les marchés boursiers (vision fondamentale - informations, technique - graphique et comportementale – machines cognitives) ;</a:t>
            </a:r>
          </a:p>
          <a:p>
            <a:pPr algn="just"/>
            <a:r>
              <a:rPr lang="fr-FR" sz="2600" dirty="0">
                <a:ea typeface="Calibri" panose="020F0502020204030204"/>
                <a:cs typeface="Calibri" panose="020F0502020204030204"/>
              </a:rPr>
              <a:t>Focalisation sur les petits porteurs ;</a:t>
            </a:r>
          </a:p>
          <a:p>
            <a:pPr algn="just"/>
            <a:r>
              <a:rPr lang="fr-FR" sz="2600" dirty="0">
                <a:ea typeface="Calibri" panose="020F0502020204030204"/>
                <a:cs typeface="Calibri" panose="020F0502020204030204"/>
              </a:rPr>
              <a:t>Recréer des environnements numériques assimilables à des lieux boursiers;</a:t>
            </a:r>
          </a:p>
          <a:p>
            <a:pPr algn="just"/>
            <a:r>
              <a:rPr lang="fr-FR" sz="2600" dirty="0">
                <a:ea typeface="Calibri" panose="020F0502020204030204"/>
                <a:cs typeface="Calibri" panose="020F0502020204030204"/>
              </a:rPr>
              <a:t>Analyser les composantes physiologiques qui peuvent influencer les processus décisionnels ;</a:t>
            </a:r>
          </a:p>
          <a:p>
            <a:pPr algn="just"/>
            <a:r>
              <a:rPr lang="fr-FR" sz="2600" dirty="0">
                <a:ea typeface="Calibri" panose="020F0502020204030204"/>
                <a:cs typeface="Calibri" panose="020F0502020204030204"/>
              </a:rPr>
              <a:t>La lecture de l’état de l’art fait la démonstration :</a:t>
            </a:r>
          </a:p>
          <a:p>
            <a:pPr lvl="1" algn="just"/>
            <a:r>
              <a:rPr lang="fr-FR" sz="2000" dirty="0">
                <a:ea typeface="Calibri" panose="020F0502020204030204"/>
                <a:cs typeface="Calibri" panose="020F0502020204030204"/>
              </a:rPr>
              <a:t>Peu d’intérêt porté aux investisseurs individuels ;</a:t>
            </a:r>
          </a:p>
          <a:p>
            <a:pPr lvl="1" algn="just"/>
            <a:r>
              <a:rPr lang="fr-FR" sz="2000" dirty="0">
                <a:ea typeface="Calibri" panose="020F0502020204030204"/>
                <a:cs typeface="Calibri" panose="020F0502020204030204"/>
              </a:rPr>
              <a:t>Beaucoup d’études influencées par des hypothèses de rationalité ;</a:t>
            </a:r>
          </a:p>
          <a:p>
            <a:pPr lvl="1" algn="just"/>
            <a:r>
              <a:rPr lang="fr-FR" sz="2000" dirty="0">
                <a:ea typeface="Calibri" panose="020F0502020204030204"/>
                <a:cs typeface="Calibri" panose="020F0502020204030204"/>
              </a:rPr>
              <a:t>Peu de recours à des technologies permettant d’analyser des éléments de nature physiologique.</a:t>
            </a:r>
          </a:p>
          <a:p>
            <a:pPr lvl="1" algn="just"/>
            <a:endParaRPr lang="fr-FR" sz="1800" dirty="0">
              <a:ea typeface="Calibri" panose="020F0502020204030204"/>
              <a:cs typeface="Calibri" panose="020F0502020204030204"/>
            </a:endParaRPr>
          </a:p>
          <a:p>
            <a:pPr algn="just"/>
            <a:endParaRPr lang="fr-FR" sz="2600" dirty="0">
              <a:ea typeface="Calibri" panose="020F0502020204030204"/>
              <a:cs typeface="Calibri" panose="020F0502020204030204"/>
            </a:endParaRPr>
          </a:p>
          <a:p>
            <a:pPr algn="just"/>
            <a:endParaRPr lang="fr-FR" sz="2200" dirty="0">
              <a:ea typeface="Calibri" panose="020F0502020204030204"/>
              <a:cs typeface="Calibri" panose="020F0502020204030204"/>
            </a:endParaRPr>
          </a:p>
          <a:p>
            <a:pPr algn="just"/>
            <a:endParaRPr lang="fr-FR" sz="2600" dirty="0">
              <a:ea typeface="Calibri" panose="020F0502020204030204"/>
              <a:cs typeface="Calibri" panose="020F0502020204030204"/>
            </a:endParaRPr>
          </a:p>
          <a:p>
            <a:endParaRPr lang="fr-FR" sz="2600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7171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Graphique sur un document avec stylet">
            <a:extLst>
              <a:ext uri="{FF2B5EF4-FFF2-40B4-BE49-F238E27FC236}">
                <a16:creationId xmlns:a16="http://schemas.microsoft.com/office/drawing/2014/main" id="{0C4F6340-9495-7E36-FC19-DA5C0EA3D9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091" b="233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5EBC754-8BC9-639C-2044-A1307007D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9463"/>
          </a:xfrm>
        </p:spPr>
        <p:txBody>
          <a:bodyPr>
            <a:normAutofit/>
          </a:bodyPr>
          <a:lstStyle/>
          <a:p>
            <a:r>
              <a:rPr lang="fr-FR" dirty="0"/>
              <a:t>Orientation générale du design expérimental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BC32EA53-57B4-CBC4-02D6-FAA5B1E40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2606"/>
            <a:ext cx="10515600" cy="5309420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 algn="just"/>
            <a:r>
              <a:rPr lang="fr-FR" sz="2600" dirty="0">
                <a:ea typeface="Calibri" panose="020F0502020204030204"/>
                <a:cs typeface="Calibri" panose="020F0502020204030204"/>
              </a:rPr>
              <a:t>Une (des) population (s) estudiantine(s) en situation de trading continu sur des horizons temporels variables ;</a:t>
            </a:r>
          </a:p>
          <a:p>
            <a:pPr algn="just"/>
            <a:r>
              <a:rPr lang="fr-FR" sz="2600" dirty="0">
                <a:ea typeface="Calibri" panose="020F0502020204030204"/>
                <a:cs typeface="Calibri" panose="020F0502020204030204"/>
              </a:rPr>
              <a:t>Un portefeuille fictif de 100.000 euros investis dans les 20 plus grosses capitalisations boursières du CAC 40 ;</a:t>
            </a:r>
          </a:p>
          <a:p>
            <a:pPr algn="just"/>
            <a:r>
              <a:rPr lang="fr-FR" sz="2600" dirty="0">
                <a:ea typeface="Calibri" panose="020F0502020204030204"/>
                <a:cs typeface="Calibri" panose="020F0502020204030204"/>
              </a:rPr>
              <a:t>Une récompense – toute relative et non précisée – en fin d’expérimentation ;</a:t>
            </a:r>
          </a:p>
          <a:p>
            <a:pPr algn="just"/>
            <a:r>
              <a:rPr lang="fr-FR" sz="2600" dirty="0">
                <a:ea typeface="Calibri" panose="020F0502020204030204"/>
                <a:cs typeface="Calibri" panose="020F0502020204030204"/>
              </a:rPr>
              <a:t>La maîtrise d’une interface boursière pour cerner de manière précise sur l’écran où se porte le regard et l’attention ;</a:t>
            </a:r>
          </a:p>
          <a:p>
            <a:pPr algn="just"/>
            <a:r>
              <a:rPr lang="fr-FR" sz="2600" dirty="0">
                <a:ea typeface="Calibri" panose="020F0502020204030204"/>
                <a:cs typeface="Calibri" panose="020F0502020204030204"/>
              </a:rPr>
              <a:t>Des technologies pour approcher les réactions physiologiques :</a:t>
            </a:r>
          </a:p>
          <a:p>
            <a:pPr lvl="1" algn="just"/>
            <a:r>
              <a:rPr lang="fr-FR" sz="2200" dirty="0">
                <a:ea typeface="Calibri" panose="020F0502020204030204"/>
                <a:cs typeface="Calibri" panose="020F0502020204030204"/>
              </a:rPr>
              <a:t>Un logiciel de reconnaissance faciale pour approcher les expressions faciales et les émotions ;</a:t>
            </a:r>
          </a:p>
          <a:p>
            <a:pPr lvl="1" algn="just"/>
            <a:r>
              <a:rPr lang="fr-FR" sz="2200" dirty="0">
                <a:ea typeface="Calibri" panose="020F0502020204030204"/>
                <a:cs typeface="Calibri" panose="020F0502020204030204"/>
              </a:rPr>
              <a:t>Du matériel pour la mesure du rythme cardiaque et de la conductance de la peau ;</a:t>
            </a:r>
          </a:p>
          <a:p>
            <a:pPr lvl="1" algn="just"/>
            <a:r>
              <a:rPr lang="fr-FR" sz="2200" dirty="0">
                <a:ea typeface="Calibri" panose="020F0502020204030204"/>
                <a:cs typeface="Calibri" panose="020F0502020204030204"/>
              </a:rPr>
              <a:t>L’importance de la synchronisation des trois technologies : chaque technologie génère un CSV.</a:t>
            </a:r>
          </a:p>
          <a:p>
            <a:pPr algn="just"/>
            <a:r>
              <a:rPr lang="fr-FR" sz="2600" dirty="0">
                <a:ea typeface="Calibri" panose="020F0502020204030204"/>
                <a:cs typeface="Calibri" panose="020F0502020204030204"/>
              </a:rPr>
              <a:t>En complément le recours au test OCEAN (version 50 questions) pour approcher les traits de personnalité des participants.</a:t>
            </a:r>
          </a:p>
        </p:txBody>
      </p:sp>
    </p:spTree>
    <p:extLst>
      <p:ext uri="{BB962C8B-B14F-4D97-AF65-F5344CB8AC3E}">
        <p14:creationId xmlns:p14="http://schemas.microsoft.com/office/powerpoint/2010/main" val="2037273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Graphique sur un document avec stylet">
            <a:extLst>
              <a:ext uri="{FF2B5EF4-FFF2-40B4-BE49-F238E27FC236}">
                <a16:creationId xmlns:a16="http://schemas.microsoft.com/office/drawing/2014/main" id="{0C4F6340-9495-7E36-FC19-DA5C0EA3D9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091" b="233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5EBC754-8BC9-639C-2044-A1307007D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9463"/>
          </a:xfrm>
        </p:spPr>
        <p:txBody>
          <a:bodyPr>
            <a:normAutofit/>
          </a:bodyPr>
          <a:lstStyle/>
          <a:p>
            <a:r>
              <a:rPr lang="fr-FR" dirty="0"/>
              <a:t>Orientation générale du design expérimental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BC32EA53-57B4-CBC4-02D6-FAA5B1E40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2606"/>
            <a:ext cx="10515600" cy="5309420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fr-FR" sz="2600" dirty="0">
                <a:ea typeface="Calibri" panose="020F0502020204030204"/>
                <a:cs typeface="Calibri" panose="020F0502020204030204"/>
              </a:rPr>
              <a:t>Test OCEAN :</a:t>
            </a:r>
          </a:p>
          <a:p>
            <a:pPr lvl="1" algn="just"/>
            <a:r>
              <a:rPr lang="fr-FR" sz="2600" dirty="0">
                <a:ea typeface="Calibri" panose="020F0502020204030204"/>
                <a:cs typeface="Calibri" panose="020F0502020204030204"/>
              </a:rPr>
              <a:t>Test de personnalité basé sur cinq grandes catégories : </a:t>
            </a:r>
          </a:p>
          <a:p>
            <a:pPr lvl="2" algn="just"/>
            <a:r>
              <a:rPr lang="en-US" dirty="0">
                <a:ea typeface="Calibri" panose="020F0502020204030204"/>
                <a:cs typeface="Calibri" panose="020F0502020204030204"/>
              </a:rPr>
              <a:t>Openness (</a:t>
            </a:r>
            <a:r>
              <a:rPr lang="en-US" dirty="0" err="1">
                <a:ea typeface="Calibri" panose="020F0502020204030204"/>
                <a:cs typeface="Calibri" panose="020F0502020204030204"/>
              </a:rPr>
              <a:t>l’ouverture</a:t>
            </a:r>
            <a:r>
              <a:rPr lang="en-US" dirty="0">
                <a:ea typeface="Calibri" panose="020F0502020204030204"/>
                <a:cs typeface="Calibri" panose="020F0502020204030204"/>
              </a:rPr>
              <a:t> d’esprit, la </a:t>
            </a:r>
            <a:r>
              <a:rPr lang="en-US" dirty="0" err="1">
                <a:ea typeface="Calibri" panose="020F0502020204030204"/>
                <a:cs typeface="Calibri" panose="020F0502020204030204"/>
              </a:rPr>
              <a:t>curiosité</a:t>
            </a:r>
            <a:r>
              <a:rPr lang="en-US" dirty="0">
                <a:ea typeface="Calibri" panose="020F0502020204030204"/>
                <a:cs typeface="Calibri" panose="020F0502020204030204"/>
              </a:rPr>
              <a:t>), </a:t>
            </a:r>
          </a:p>
          <a:p>
            <a:pPr lvl="2" algn="just"/>
            <a:r>
              <a:rPr lang="en-US" dirty="0">
                <a:ea typeface="Calibri" panose="020F0502020204030204"/>
                <a:cs typeface="Calibri" panose="020F0502020204030204"/>
              </a:rPr>
              <a:t>Conscientiousness (</a:t>
            </a:r>
            <a:r>
              <a:rPr lang="en-US" dirty="0" err="1">
                <a:ea typeface="Calibri" panose="020F0502020204030204"/>
                <a:cs typeface="Calibri" panose="020F0502020204030204"/>
              </a:rPr>
              <a:t>sérieux</a:t>
            </a:r>
            <a:r>
              <a:rPr lang="en-US" dirty="0">
                <a:ea typeface="Calibri" panose="020F0502020204030204"/>
                <a:cs typeface="Calibri" panose="020F0502020204030204"/>
              </a:rPr>
              <a:t>, souci du travail bien fait), </a:t>
            </a:r>
          </a:p>
          <a:p>
            <a:pPr lvl="2" algn="just"/>
            <a:r>
              <a:rPr lang="en-US" dirty="0">
                <a:ea typeface="Calibri" panose="020F0502020204030204"/>
                <a:cs typeface="Calibri" panose="020F0502020204030204"/>
              </a:rPr>
              <a:t>Extroversion, </a:t>
            </a:r>
          </a:p>
          <a:p>
            <a:pPr lvl="2" algn="just"/>
            <a:r>
              <a:rPr lang="en-US" dirty="0">
                <a:ea typeface="Calibri" panose="020F0502020204030204"/>
                <a:cs typeface="Calibri" panose="020F0502020204030204"/>
              </a:rPr>
              <a:t>Agreeableness (</a:t>
            </a:r>
            <a:r>
              <a:rPr lang="en-US" dirty="0" err="1">
                <a:ea typeface="Calibri" panose="020F0502020204030204"/>
                <a:cs typeface="Calibri" panose="020F0502020204030204"/>
              </a:rPr>
              <a:t>amabilité</a:t>
            </a:r>
            <a:r>
              <a:rPr lang="en-US" dirty="0">
                <a:ea typeface="Calibri" panose="020F0502020204030204"/>
                <a:cs typeface="Calibri" panose="020F0502020204030204"/>
              </a:rPr>
              <a:t>), </a:t>
            </a:r>
          </a:p>
          <a:p>
            <a:pPr lvl="2" algn="just"/>
            <a:r>
              <a:rPr lang="en-US" dirty="0">
                <a:ea typeface="Calibri" panose="020F0502020204030204"/>
                <a:cs typeface="Calibri" panose="020F0502020204030204"/>
              </a:rPr>
              <a:t>Neuroticism (</a:t>
            </a:r>
            <a:r>
              <a:rPr lang="fr-FR" dirty="0">
                <a:ea typeface="Calibri" panose="020F0502020204030204"/>
                <a:cs typeface="Calibri" panose="020F0502020204030204"/>
              </a:rPr>
              <a:t>Tendance à ressentir des émotions négatives, de l'anxiété).</a:t>
            </a:r>
          </a:p>
          <a:p>
            <a:pPr lvl="1" algn="just"/>
            <a:r>
              <a:rPr lang="fr-FR" sz="2600" dirty="0">
                <a:ea typeface="Calibri" panose="020F0502020204030204"/>
                <a:cs typeface="Calibri" panose="020F0502020204030204"/>
              </a:rPr>
              <a:t>Pour chaque catégorie, 10 questions associées ;</a:t>
            </a:r>
          </a:p>
          <a:p>
            <a:pPr lvl="1" algn="just"/>
            <a:r>
              <a:rPr lang="fr-FR" sz="2600" dirty="0">
                <a:ea typeface="Calibri" panose="020F0502020204030204"/>
                <a:cs typeface="Calibri" panose="020F0502020204030204"/>
              </a:rPr>
              <a:t>En fonction des scores, des profils émergent : élevé, moyen et faible.</a:t>
            </a:r>
          </a:p>
        </p:txBody>
      </p:sp>
    </p:spTree>
    <p:extLst>
      <p:ext uri="{BB962C8B-B14F-4D97-AF65-F5344CB8AC3E}">
        <p14:creationId xmlns:p14="http://schemas.microsoft.com/office/powerpoint/2010/main" val="538741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20" descr="dashboard.png">
            <a:extLst>
              <a:ext uri="{FF2B5EF4-FFF2-40B4-BE49-F238E27FC236}">
                <a16:creationId xmlns:a16="http://schemas.microsoft.com/office/drawing/2014/main" id="{9AAE37D3-1A5C-8377-948C-543FBB7C9A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8710" y="2233674"/>
            <a:ext cx="3949588" cy="1809582"/>
          </a:xfrm>
          <a:prstGeom prst="rect">
            <a:avLst/>
          </a:prstGeom>
        </p:spPr>
      </p:pic>
      <p:sp>
        <p:nvSpPr>
          <p:cNvPr id="14" name="Organigramme : Terminateur 13">
            <a:extLst>
              <a:ext uri="{FF2B5EF4-FFF2-40B4-BE49-F238E27FC236}">
                <a16:creationId xmlns:a16="http://schemas.microsoft.com/office/drawing/2014/main" id="{4D901C4D-F9F5-53D8-CD5F-F0BF3213E4B4}"/>
              </a:ext>
            </a:extLst>
          </p:cNvPr>
          <p:cNvSpPr/>
          <p:nvPr/>
        </p:nvSpPr>
        <p:spPr>
          <a:xfrm>
            <a:off x="5688420" y="4731488"/>
            <a:ext cx="1063252" cy="292394"/>
          </a:xfrm>
          <a:prstGeom prst="flowChartTerminator">
            <a:avLst/>
          </a:prstGeom>
          <a:solidFill>
            <a:schemeClr val="accent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579BCCCE-9785-7848-048B-814F6297B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538" y="-129680"/>
            <a:ext cx="10515600" cy="1325563"/>
          </a:xfrm>
        </p:spPr>
        <p:txBody>
          <a:bodyPr/>
          <a:lstStyle/>
          <a:p>
            <a:r>
              <a:rPr lang="fr-FR" err="1">
                <a:ea typeface="Calibri Light"/>
                <a:cs typeface="Calibri Light"/>
              </a:rPr>
              <a:t>Multisensor</a:t>
            </a:r>
            <a:r>
              <a:rPr lang="fr-FR">
                <a:ea typeface="Calibri Light"/>
                <a:cs typeface="Calibri Light"/>
              </a:rPr>
              <a:t> setup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A59AA08-3018-EEFB-89F1-2C91FED4029E}"/>
              </a:ext>
            </a:extLst>
          </p:cNvPr>
          <p:cNvSpPr/>
          <p:nvPr/>
        </p:nvSpPr>
        <p:spPr>
          <a:xfrm>
            <a:off x="6335233" y="2232835"/>
            <a:ext cx="3925186" cy="1913860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32EFC773-4F77-2984-C21F-84F0A097F5E2}"/>
              </a:ext>
            </a:extLst>
          </p:cNvPr>
          <p:cNvSpPr/>
          <p:nvPr/>
        </p:nvSpPr>
        <p:spPr>
          <a:xfrm>
            <a:off x="7655442" y="1834116"/>
            <a:ext cx="1187302" cy="336697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6A109BB5-633E-D98E-9DCD-1CB3F05549CE}"/>
              </a:ext>
            </a:extLst>
          </p:cNvPr>
          <p:cNvSpPr/>
          <p:nvPr/>
        </p:nvSpPr>
        <p:spPr>
          <a:xfrm>
            <a:off x="8116185" y="1869557"/>
            <a:ext cx="265814" cy="256954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365D3F47-DEEC-6E78-F5AB-A3652EE8192B}"/>
              </a:ext>
            </a:extLst>
          </p:cNvPr>
          <p:cNvSpPr/>
          <p:nvPr/>
        </p:nvSpPr>
        <p:spPr>
          <a:xfrm>
            <a:off x="8169348" y="1922719"/>
            <a:ext cx="159488" cy="141768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566A1DB-010F-0776-925C-B795A92283CC}"/>
              </a:ext>
            </a:extLst>
          </p:cNvPr>
          <p:cNvSpPr/>
          <p:nvPr/>
        </p:nvSpPr>
        <p:spPr>
          <a:xfrm>
            <a:off x="5980814" y="4554279"/>
            <a:ext cx="460744" cy="637953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E78C0DD-966C-E05F-458F-D513A51F8E30}"/>
              </a:ext>
            </a:extLst>
          </p:cNvPr>
          <p:cNvSpPr/>
          <p:nvPr/>
        </p:nvSpPr>
        <p:spPr>
          <a:xfrm>
            <a:off x="6122581" y="4935279"/>
            <a:ext cx="186069" cy="168348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Organigramme : Terminateur 15">
            <a:extLst>
              <a:ext uri="{FF2B5EF4-FFF2-40B4-BE49-F238E27FC236}">
                <a16:creationId xmlns:a16="http://schemas.microsoft.com/office/drawing/2014/main" id="{F05539DF-C5A2-25F2-D826-D7F88FCFB009}"/>
              </a:ext>
            </a:extLst>
          </p:cNvPr>
          <p:cNvSpPr/>
          <p:nvPr/>
        </p:nvSpPr>
        <p:spPr>
          <a:xfrm>
            <a:off x="7168117" y="4226441"/>
            <a:ext cx="2277133" cy="345557"/>
          </a:xfrm>
          <a:prstGeom prst="flowChartTerminator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21B13FAD-5D39-D9F6-2306-44903A89F840}"/>
              </a:ext>
            </a:extLst>
          </p:cNvPr>
          <p:cNvSpPr/>
          <p:nvPr/>
        </p:nvSpPr>
        <p:spPr>
          <a:xfrm>
            <a:off x="7460508" y="4270743"/>
            <a:ext cx="265814" cy="256954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FAF74CAD-FF48-4C7B-22B8-7AEF315402A8}"/>
              </a:ext>
            </a:extLst>
          </p:cNvPr>
          <p:cNvSpPr/>
          <p:nvPr/>
        </p:nvSpPr>
        <p:spPr>
          <a:xfrm>
            <a:off x="8887044" y="4270744"/>
            <a:ext cx="265814" cy="256954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5D1BCA7D-D6B0-57D4-AC95-FDD21828D67B}"/>
              </a:ext>
            </a:extLst>
          </p:cNvPr>
          <p:cNvSpPr txBox="1"/>
          <p:nvPr/>
        </p:nvSpPr>
        <p:spPr>
          <a:xfrm>
            <a:off x="236700" y="1406512"/>
            <a:ext cx="5094767" cy="3693319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b="1" dirty="0">
                <a:solidFill>
                  <a:srgbClr val="00B0F0"/>
                </a:solidFill>
                <a:ea typeface="Calibri"/>
                <a:cs typeface="Calibri"/>
              </a:rPr>
              <a:t>Web cam</a:t>
            </a:r>
            <a:br>
              <a:rPr lang="fr-FR" dirty="0">
                <a:ea typeface="Calibri"/>
                <a:cs typeface="Calibri"/>
              </a:rPr>
            </a:br>
            <a:r>
              <a:rPr lang="fr-FR" dirty="0">
                <a:ea typeface="Calibri"/>
                <a:cs typeface="Calibri"/>
              </a:rPr>
              <a:t>facial images </a:t>
            </a:r>
            <a:r>
              <a:rPr lang="fr-FR" dirty="0" err="1">
                <a:ea typeface="Calibri"/>
                <a:cs typeface="Calibri"/>
              </a:rPr>
              <a:t>from</a:t>
            </a:r>
            <a:r>
              <a:rPr lang="fr-FR" dirty="0">
                <a:ea typeface="Calibri"/>
                <a:cs typeface="Calibri"/>
              </a:rPr>
              <a:t> </a:t>
            </a:r>
            <a:r>
              <a:rPr lang="fr-FR" dirty="0" err="1">
                <a:ea typeface="Calibri"/>
                <a:cs typeface="Calibri"/>
              </a:rPr>
              <a:t>which</a:t>
            </a:r>
            <a:r>
              <a:rPr lang="fr-FR" dirty="0">
                <a:ea typeface="Calibri"/>
                <a:cs typeface="Calibri"/>
              </a:rPr>
              <a:t> </a:t>
            </a:r>
            <a:r>
              <a:rPr lang="fr-FR" dirty="0" err="1">
                <a:ea typeface="Calibri"/>
                <a:cs typeface="Calibri"/>
              </a:rPr>
              <a:t>we</a:t>
            </a:r>
            <a:r>
              <a:rPr lang="fr-FR" dirty="0">
                <a:ea typeface="Calibri"/>
                <a:cs typeface="Calibri"/>
              </a:rPr>
              <a:t> can </a:t>
            </a:r>
            <a:r>
              <a:rPr lang="fr-FR" dirty="0" err="1">
                <a:ea typeface="Calibri"/>
                <a:cs typeface="Calibri"/>
              </a:rPr>
              <a:t>extract</a:t>
            </a:r>
            <a:r>
              <a:rPr lang="fr-FR" dirty="0">
                <a:ea typeface="Calibri"/>
                <a:cs typeface="Calibri"/>
              </a:rPr>
              <a:t> facial expressions and </a:t>
            </a:r>
            <a:r>
              <a:rPr lang="fr-FR" dirty="0" err="1">
                <a:ea typeface="Calibri"/>
                <a:cs typeface="Calibri"/>
              </a:rPr>
              <a:t>other</a:t>
            </a:r>
            <a:r>
              <a:rPr lang="fr-FR" dirty="0">
                <a:ea typeface="Calibri"/>
                <a:cs typeface="Calibri"/>
              </a:rPr>
              <a:t> facial </a:t>
            </a:r>
            <a:r>
              <a:rPr lang="fr-FR" dirty="0" err="1">
                <a:ea typeface="Calibri"/>
                <a:cs typeface="Calibri"/>
              </a:rPr>
              <a:t>features</a:t>
            </a:r>
            <a:br>
              <a:rPr lang="fr-FR" dirty="0">
                <a:ea typeface="Calibri"/>
                <a:cs typeface="Calibri"/>
              </a:rPr>
            </a:br>
            <a:endParaRPr lang="fr-FR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fr-FR" b="1" dirty="0">
                <a:solidFill>
                  <a:schemeClr val="accent1"/>
                </a:solidFill>
                <a:ea typeface="Calibri"/>
                <a:cs typeface="Calibri"/>
              </a:rPr>
              <a:t>Eye </a:t>
            </a:r>
            <a:r>
              <a:rPr lang="fr-FR" b="1" dirty="0" err="1">
                <a:solidFill>
                  <a:schemeClr val="accent1"/>
                </a:solidFill>
                <a:ea typeface="Calibri"/>
                <a:cs typeface="Calibri"/>
              </a:rPr>
              <a:t>Tracking</a:t>
            </a:r>
            <a:r>
              <a:rPr lang="fr-FR" b="1" dirty="0">
                <a:solidFill>
                  <a:schemeClr val="accent1"/>
                </a:solidFill>
                <a:ea typeface="Calibri"/>
                <a:cs typeface="Calibri"/>
              </a:rPr>
              <a:t> </a:t>
            </a:r>
            <a:r>
              <a:rPr lang="fr-FR" b="1" dirty="0" err="1">
                <a:solidFill>
                  <a:schemeClr val="accent1"/>
                </a:solidFill>
                <a:ea typeface="Calibri"/>
                <a:cs typeface="Calibri"/>
              </a:rPr>
              <a:t>device</a:t>
            </a:r>
            <a:r>
              <a:rPr lang="fr-FR" b="1" dirty="0">
                <a:solidFill>
                  <a:schemeClr val="accent1"/>
                </a:solidFill>
                <a:ea typeface="Calibri"/>
                <a:cs typeface="Calibri"/>
              </a:rPr>
              <a:t> (</a:t>
            </a:r>
            <a:r>
              <a:rPr lang="fr-FR" b="1" dirty="0" err="1">
                <a:solidFill>
                  <a:schemeClr val="accent1"/>
                </a:solidFill>
                <a:ea typeface="Calibri"/>
                <a:cs typeface="Calibri"/>
              </a:rPr>
              <a:t>Tobii</a:t>
            </a:r>
            <a:r>
              <a:rPr lang="fr-FR" b="1" dirty="0">
                <a:solidFill>
                  <a:schemeClr val="accent1"/>
                </a:solidFill>
                <a:ea typeface="Calibri"/>
                <a:cs typeface="Calibri"/>
              </a:rPr>
              <a:t> Pro Spark)</a:t>
            </a:r>
            <a:br>
              <a:rPr lang="fr-FR" b="1" dirty="0">
                <a:ea typeface="Calibri"/>
                <a:cs typeface="Calibri"/>
              </a:rPr>
            </a:br>
            <a:r>
              <a:rPr lang="fr-FR" dirty="0">
                <a:ea typeface="Calibri"/>
                <a:cs typeface="Calibri"/>
              </a:rPr>
              <a:t>Visual attention on the screen</a:t>
            </a:r>
            <a:br>
              <a:rPr lang="fr-FR" dirty="0">
                <a:ea typeface="Calibri"/>
                <a:cs typeface="Calibri"/>
              </a:rPr>
            </a:br>
            <a:endParaRPr lang="fr-FR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fr-FR" b="1" dirty="0">
                <a:solidFill>
                  <a:schemeClr val="accent2"/>
                </a:solidFill>
                <a:ea typeface="Calibri"/>
                <a:cs typeface="Calibri"/>
              </a:rPr>
              <a:t>GSR </a:t>
            </a:r>
            <a:r>
              <a:rPr lang="fr-FR" b="1" dirty="0" err="1">
                <a:solidFill>
                  <a:schemeClr val="accent2"/>
                </a:solidFill>
                <a:ea typeface="Calibri"/>
                <a:cs typeface="Calibri"/>
              </a:rPr>
              <a:t>sensor</a:t>
            </a:r>
            <a:r>
              <a:rPr lang="fr-FR" b="1" dirty="0">
                <a:solidFill>
                  <a:schemeClr val="accent2"/>
                </a:solidFill>
                <a:ea typeface="Calibri"/>
                <a:cs typeface="Calibri"/>
              </a:rPr>
              <a:t> (</a:t>
            </a:r>
            <a:r>
              <a:rPr lang="fr-FR" b="1" dirty="0" err="1">
                <a:solidFill>
                  <a:schemeClr val="accent2"/>
                </a:solidFill>
                <a:ea typeface="Calibri"/>
                <a:cs typeface="Calibri"/>
              </a:rPr>
              <a:t>Shimmer</a:t>
            </a:r>
            <a:r>
              <a:rPr lang="fr-FR" b="1" dirty="0">
                <a:solidFill>
                  <a:schemeClr val="accent2"/>
                </a:solidFill>
                <a:ea typeface="Calibri"/>
                <a:cs typeface="Calibri"/>
              </a:rPr>
              <a:t> GSR+)</a:t>
            </a:r>
            <a:br>
              <a:rPr lang="fr-FR" b="1" dirty="0">
                <a:ea typeface="Calibri"/>
                <a:cs typeface="Calibri"/>
              </a:rPr>
            </a:br>
            <a:r>
              <a:rPr lang="fr-FR" dirty="0" err="1">
                <a:ea typeface="Calibri"/>
                <a:cs typeface="Calibri"/>
              </a:rPr>
              <a:t>from</a:t>
            </a:r>
            <a:r>
              <a:rPr lang="fr-FR" dirty="0">
                <a:ea typeface="Calibri"/>
                <a:cs typeface="Calibri"/>
              </a:rPr>
              <a:t> </a:t>
            </a:r>
            <a:r>
              <a:rPr lang="fr-FR" dirty="0" err="1">
                <a:ea typeface="Calibri"/>
                <a:cs typeface="Calibri"/>
              </a:rPr>
              <a:t>which</a:t>
            </a:r>
            <a:r>
              <a:rPr lang="fr-FR" dirty="0">
                <a:ea typeface="Calibri"/>
                <a:cs typeface="Calibri"/>
              </a:rPr>
              <a:t> the </a:t>
            </a:r>
            <a:r>
              <a:rPr lang="fr-FR" dirty="0" err="1">
                <a:ea typeface="Calibri"/>
                <a:cs typeface="Calibri"/>
              </a:rPr>
              <a:t>heart</a:t>
            </a:r>
            <a:r>
              <a:rPr lang="fr-FR" dirty="0">
                <a:ea typeface="Calibri"/>
                <a:cs typeface="Calibri"/>
              </a:rPr>
              <a:t> rate ​can </a:t>
            </a:r>
            <a:r>
              <a:rPr lang="fr-FR" dirty="0" err="1">
                <a:ea typeface="Calibri"/>
                <a:cs typeface="Calibri"/>
              </a:rPr>
              <a:t>be</a:t>
            </a:r>
            <a:r>
              <a:rPr lang="fr-FR" dirty="0">
                <a:ea typeface="Calibri"/>
                <a:cs typeface="Calibri"/>
              </a:rPr>
              <a:t> </a:t>
            </a:r>
            <a:r>
              <a:rPr lang="fr-FR" dirty="0" err="1">
                <a:ea typeface="Calibri"/>
                <a:cs typeface="Calibri"/>
              </a:rPr>
              <a:t>determined</a:t>
            </a:r>
            <a:br>
              <a:rPr lang="fr-FR" dirty="0">
                <a:ea typeface="Calibri"/>
                <a:cs typeface="Calibri"/>
              </a:rPr>
            </a:br>
            <a:endParaRPr lang="fr-FR" dirty="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fr-FR" b="1" dirty="0">
                <a:solidFill>
                  <a:schemeClr val="accent6">
                    <a:lumMod val="75000"/>
                  </a:schemeClr>
                </a:solidFill>
                <a:ea typeface="Calibri"/>
                <a:cs typeface="Calibri"/>
              </a:rPr>
              <a:t>Interactive interface </a:t>
            </a:r>
            <a:r>
              <a:rPr lang="fr-FR" b="1" dirty="0" err="1">
                <a:solidFill>
                  <a:schemeClr val="accent6">
                    <a:lumMod val="75000"/>
                  </a:schemeClr>
                </a:solidFill>
                <a:ea typeface="Calibri"/>
                <a:cs typeface="Calibri"/>
              </a:rPr>
              <a:t>developed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  <a:ea typeface="Calibri"/>
                <a:cs typeface="Calibri"/>
              </a:rPr>
              <a:t> in-house</a:t>
            </a:r>
            <a:br>
              <a:rPr lang="fr-FR" b="1" dirty="0">
                <a:ea typeface="Calibri"/>
                <a:cs typeface="Calibri"/>
              </a:rPr>
            </a:br>
            <a:r>
              <a:rPr lang="fr-FR" dirty="0" err="1">
                <a:ea typeface="Calibri"/>
                <a:cs typeface="Calibri"/>
              </a:rPr>
              <a:t>collecting</a:t>
            </a:r>
            <a:r>
              <a:rPr lang="fr-FR" dirty="0">
                <a:ea typeface="Calibri"/>
                <a:cs typeface="Calibri"/>
              </a:rPr>
              <a:t> the </a:t>
            </a:r>
            <a:r>
              <a:rPr lang="fr-FR" dirty="0" err="1">
                <a:ea typeface="Calibri"/>
                <a:cs typeface="Calibri"/>
              </a:rPr>
              <a:t>trader's</a:t>
            </a:r>
            <a:r>
              <a:rPr lang="fr-FR" dirty="0">
                <a:ea typeface="Calibri"/>
                <a:cs typeface="Calibri"/>
              </a:rPr>
              <a:t> </a:t>
            </a:r>
            <a:r>
              <a:rPr lang="fr-FR" dirty="0" err="1">
                <a:ea typeface="Calibri"/>
                <a:cs typeface="Calibri"/>
              </a:rPr>
              <a:t>activities</a:t>
            </a:r>
            <a:r>
              <a:rPr lang="fr-FR" dirty="0">
                <a:ea typeface="Calibri"/>
                <a:cs typeface="Calibri"/>
              </a:rPr>
              <a:t> </a:t>
            </a:r>
            <a:r>
              <a:rPr lang="fr-FR" dirty="0" err="1">
                <a:ea typeface="Calibri"/>
                <a:cs typeface="Calibri"/>
              </a:rPr>
              <a:t>during</a:t>
            </a:r>
            <a:r>
              <a:rPr lang="fr-FR" dirty="0">
                <a:ea typeface="Calibri"/>
                <a:cs typeface="Calibri"/>
              </a:rPr>
              <a:t> the trading session (</a:t>
            </a:r>
            <a:r>
              <a:rPr lang="fr-FR" dirty="0" err="1">
                <a:ea typeface="Calibri"/>
                <a:cs typeface="Calibri"/>
              </a:rPr>
              <a:t>orders</a:t>
            </a:r>
            <a:r>
              <a:rPr lang="fr-FR" dirty="0">
                <a:ea typeface="Calibri"/>
                <a:cs typeface="Calibri"/>
              </a:rPr>
              <a:t>, news </a:t>
            </a:r>
            <a:r>
              <a:rPr lang="fr-FR" dirty="0" err="1">
                <a:ea typeface="Calibri"/>
                <a:cs typeface="Calibri"/>
              </a:rPr>
              <a:t>clicked</a:t>
            </a:r>
            <a:r>
              <a:rPr lang="fr-FR" dirty="0">
                <a:ea typeface="Calibri"/>
                <a:cs typeface="Calibri"/>
              </a:rPr>
              <a:t> on, etc.)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2A55FDED-F307-7016-844B-EC32A56F3217}"/>
              </a:ext>
            </a:extLst>
          </p:cNvPr>
          <p:cNvSpPr txBox="1"/>
          <p:nvPr/>
        </p:nvSpPr>
        <p:spPr>
          <a:xfrm>
            <a:off x="2652156" y="6046519"/>
            <a:ext cx="7046025" cy="40011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000">
                <a:solidFill>
                  <a:srgbClr val="000000"/>
                </a:solidFill>
                <a:ea typeface="Calibri"/>
                <a:cs typeface="Calibri"/>
              </a:rPr>
              <a:t>All of the components are </a:t>
            </a:r>
            <a:r>
              <a:rPr lang="fr-FR" sz="2000" err="1">
                <a:solidFill>
                  <a:srgbClr val="000000"/>
                </a:solidFill>
                <a:ea typeface="Calibri"/>
                <a:cs typeface="Calibri"/>
              </a:rPr>
              <a:t>synchronized</a:t>
            </a:r>
            <a:r>
              <a:rPr lang="fr-FR" sz="2000">
                <a:solidFill>
                  <a:srgbClr val="000000"/>
                </a:solidFill>
                <a:ea typeface="Calibri"/>
                <a:cs typeface="Calibri"/>
              </a:rPr>
              <a:t> </a:t>
            </a:r>
            <a:r>
              <a:rPr lang="fr-FR" sz="2000" err="1">
                <a:solidFill>
                  <a:srgbClr val="000000"/>
                </a:solidFill>
                <a:ea typeface="Calibri"/>
                <a:cs typeface="Calibri"/>
              </a:rPr>
              <a:t>temporally</a:t>
            </a:r>
            <a:r>
              <a:rPr lang="fr-FR" sz="2000">
                <a:solidFill>
                  <a:srgbClr val="000000"/>
                </a:solidFill>
                <a:ea typeface="Calibri"/>
                <a:cs typeface="Calibri"/>
              </a:rPr>
              <a:t> </a:t>
            </a:r>
            <a:r>
              <a:rPr lang="fr-FR" sz="2000" err="1">
                <a:solidFill>
                  <a:srgbClr val="000000"/>
                </a:solidFill>
                <a:ea typeface="Calibri"/>
                <a:cs typeface="Calibri"/>
              </a:rPr>
              <a:t>with</a:t>
            </a:r>
            <a:r>
              <a:rPr lang="fr-FR" sz="2000">
                <a:solidFill>
                  <a:srgbClr val="000000"/>
                </a:solidFill>
                <a:ea typeface="Calibri"/>
                <a:cs typeface="Calibri"/>
              </a:rPr>
              <a:t> Python</a:t>
            </a:r>
          </a:p>
        </p:txBody>
      </p:sp>
    </p:spTree>
    <p:extLst>
      <p:ext uri="{BB962C8B-B14F-4D97-AF65-F5344CB8AC3E}">
        <p14:creationId xmlns:p14="http://schemas.microsoft.com/office/powerpoint/2010/main" val="3163243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52CA11AC-493A-0FC1-C5A3-0D5AD1700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538" y="-129680"/>
            <a:ext cx="10515600" cy="1325563"/>
          </a:xfrm>
        </p:spPr>
        <p:txBody>
          <a:bodyPr/>
          <a:lstStyle/>
          <a:p>
            <a:r>
              <a:rPr lang="fr-FR">
                <a:ea typeface="Calibri Light"/>
                <a:cs typeface="Calibri Light"/>
              </a:rPr>
              <a:t>Interactive trading interface </a:t>
            </a:r>
            <a:r>
              <a:rPr lang="fr-FR" err="1">
                <a:ea typeface="Calibri Light"/>
                <a:cs typeface="Calibri Light"/>
              </a:rPr>
              <a:t>TradeSim</a:t>
            </a:r>
          </a:p>
        </p:txBody>
      </p:sp>
      <p:pic>
        <p:nvPicPr>
          <p:cNvPr id="7" name="Image 6" descr="dashboard.png">
            <a:extLst>
              <a:ext uri="{FF2B5EF4-FFF2-40B4-BE49-F238E27FC236}">
                <a16:creationId xmlns:a16="http://schemas.microsoft.com/office/drawing/2014/main" id="{DC904AB9-6A16-E585-F1FF-77F2055C84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8036" y="1508457"/>
            <a:ext cx="7730834" cy="3425448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4F0C658D-F82B-4A53-83AE-D24E11ACED54}"/>
              </a:ext>
            </a:extLst>
          </p:cNvPr>
          <p:cNvSpPr txBox="1"/>
          <p:nvPr/>
        </p:nvSpPr>
        <p:spPr>
          <a:xfrm>
            <a:off x="286986" y="1622960"/>
            <a:ext cx="4186051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dirty="0" err="1">
                <a:ea typeface="Calibri"/>
                <a:cs typeface="Calibri"/>
              </a:rPr>
              <a:t>Developped</a:t>
            </a:r>
            <a:r>
              <a:rPr lang="fr-FR" dirty="0">
                <a:ea typeface="Calibri"/>
                <a:cs typeface="Calibri"/>
              </a:rPr>
              <a:t> in a </a:t>
            </a:r>
            <a:r>
              <a:rPr lang="fr-FR" dirty="0" err="1">
                <a:ea typeface="Calibri"/>
                <a:cs typeface="Calibri"/>
              </a:rPr>
              <a:t>modular</a:t>
            </a:r>
            <a:r>
              <a:rPr lang="fr-FR" dirty="0">
                <a:ea typeface="Calibri"/>
                <a:cs typeface="Calibri"/>
              </a:rPr>
              <a:t> </a:t>
            </a:r>
            <a:r>
              <a:rPr lang="fr-FR" dirty="0" err="1">
                <a:ea typeface="Calibri"/>
                <a:cs typeface="Calibri"/>
              </a:rPr>
              <a:t>way</a:t>
            </a:r>
            <a:r>
              <a:rPr lang="fr-FR" dirty="0">
                <a:ea typeface="Calibri"/>
                <a:cs typeface="Calibri"/>
              </a:rPr>
              <a:t> </a:t>
            </a:r>
            <a:r>
              <a:rPr lang="fr-FR" dirty="0" err="1">
                <a:ea typeface="Calibri"/>
                <a:cs typeface="Calibri"/>
              </a:rPr>
              <a:t>so</a:t>
            </a:r>
            <a:r>
              <a:rPr lang="fr-FR" dirty="0">
                <a:ea typeface="Calibri"/>
                <a:cs typeface="Calibri"/>
              </a:rPr>
              <a:t> </a:t>
            </a:r>
            <a:r>
              <a:rPr lang="fr-FR" dirty="0" err="1">
                <a:ea typeface="Calibri"/>
                <a:cs typeface="Calibri"/>
              </a:rPr>
              <a:t>that</a:t>
            </a:r>
            <a:r>
              <a:rPr lang="fr-FR" dirty="0">
                <a:ea typeface="Calibri"/>
                <a:cs typeface="Calibri"/>
              </a:rPr>
              <a:t> the components can </a:t>
            </a:r>
            <a:r>
              <a:rPr lang="fr-FR" dirty="0" err="1">
                <a:ea typeface="Calibri"/>
                <a:cs typeface="Calibri"/>
              </a:rPr>
              <a:t>be</a:t>
            </a:r>
            <a:r>
              <a:rPr lang="fr-FR" dirty="0">
                <a:ea typeface="Calibri"/>
                <a:cs typeface="Calibri"/>
              </a:rPr>
              <a:t> </a:t>
            </a:r>
            <a:r>
              <a:rPr lang="fr-FR" dirty="0" err="1">
                <a:ea typeface="Calibri"/>
                <a:cs typeface="Calibri"/>
              </a:rPr>
              <a:t>modified</a:t>
            </a:r>
            <a:r>
              <a:rPr lang="fr-FR" dirty="0">
                <a:ea typeface="Calibri"/>
                <a:cs typeface="Calibri"/>
              </a:rPr>
              <a:t> </a:t>
            </a:r>
            <a:r>
              <a:rPr lang="fr-FR" dirty="0" err="1">
                <a:ea typeface="Calibri"/>
                <a:cs typeface="Calibri"/>
              </a:rPr>
              <a:t>without</a:t>
            </a:r>
            <a:r>
              <a:rPr lang="fr-FR" dirty="0">
                <a:ea typeface="Calibri"/>
                <a:cs typeface="Calibri"/>
              </a:rPr>
              <a:t> </a:t>
            </a:r>
            <a:r>
              <a:rPr lang="fr-FR" dirty="0" err="1">
                <a:ea typeface="Calibri"/>
                <a:cs typeface="Calibri"/>
              </a:rPr>
              <a:t>impacting</a:t>
            </a:r>
            <a:r>
              <a:rPr lang="fr-FR" dirty="0">
                <a:ea typeface="Calibri"/>
                <a:cs typeface="Calibri"/>
              </a:rPr>
              <a:t> the </a:t>
            </a:r>
            <a:r>
              <a:rPr lang="fr-FR" dirty="0" err="1">
                <a:ea typeface="Calibri"/>
                <a:cs typeface="Calibri"/>
              </a:rPr>
              <a:t>others</a:t>
            </a:r>
            <a:br>
              <a:rPr lang="en-US" dirty="0"/>
            </a:br>
            <a:endParaRPr lang="fr-FR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fr-FR" dirty="0" err="1">
                <a:ea typeface="Calibri"/>
                <a:cs typeface="Calibri"/>
              </a:rPr>
              <a:t>Several</a:t>
            </a:r>
            <a:r>
              <a:rPr lang="fr-FR" dirty="0">
                <a:ea typeface="Calibri"/>
                <a:cs typeface="Calibri"/>
              </a:rPr>
              <a:t> </a:t>
            </a:r>
            <a:r>
              <a:rPr lang="fr-FR" dirty="0" err="1">
                <a:ea typeface="Calibri"/>
                <a:cs typeface="Calibri"/>
              </a:rPr>
              <a:t>parameters</a:t>
            </a:r>
            <a:r>
              <a:rPr lang="fr-FR" dirty="0">
                <a:ea typeface="Calibri"/>
                <a:cs typeface="Calibri"/>
              </a:rPr>
              <a:t> can </a:t>
            </a:r>
            <a:r>
              <a:rPr lang="fr-FR" dirty="0" err="1">
                <a:ea typeface="Calibri"/>
                <a:cs typeface="Calibri"/>
              </a:rPr>
              <a:t>be</a:t>
            </a:r>
            <a:r>
              <a:rPr lang="fr-FR" dirty="0">
                <a:ea typeface="Calibri"/>
                <a:cs typeface="Calibri"/>
              </a:rPr>
              <a:t> </a:t>
            </a:r>
            <a:r>
              <a:rPr lang="fr-FR" dirty="0" err="1">
                <a:ea typeface="Calibri"/>
                <a:cs typeface="Calibri"/>
              </a:rPr>
              <a:t>controlled</a:t>
            </a:r>
            <a:r>
              <a:rPr lang="fr-FR" dirty="0">
                <a:ea typeface="Calibri"/>
                <a:cs typeface="Calibri"/>
              </a:rPr>
              <a:t>: the </a:t>
            </a:r>
            <a:r>
              <a:rPr lang="fr-FR" dirty="0" err="1">
                <a:ea typeface="Calibri"/>
                <a:cs typeface="Calibri"/>
              </a:rPr>
              <a:t>frequency</a:t>
            </a:r>
            <a:r>
              <a:rPr lang="fr-FR" dirty="0">
                <a:ea typeface="Calibri"/>
                <a:cs typeface="Calibri"/>
              </a:rPr>
              <a:t> of information update, the </a:t>
            </a:r>
            <a:r>
              <a:rPr lang="fr-FR" dirty="0" err="1">
                <a:ea typeface="Calibri"/>
                <a:cs typeface="Calibri"/>
              </a:rPr>
              <a:t>language</a:t>
            </a:r>
            <a:r>
              <a:rPr lang="fr-FR" dirty="0">
                <a:ea typeface="Calibri"/>
                <a:cs typeface="Calibri"/>
              </a:rPr>
              <a:t>, the </a:t>
            </a:r>
            <a:r>
              <a:rPr lang="fr-FR" dirty="0" err="1">
                <a:ea typeface="Calibri"/>
                <a:cs typeface="Calibri"/>
              </a:rPr>
              <a:t>starting</a:t>
            </a:r>
            <a:r>
              <a:rPr lang="fr-FR" dirty="0">
                <a:ea typeface="Calibri"/>
                <a:cs typeface="Calibri"/>
              </a:rPr>
              <a:t> </a:t>
            </a:r>
            <a:r>
              <a:rPr lang="fr-FR" dirty="0" err="1">
                <a:ea typeface="Calibri"/>
                <a:cs typeface="Calibri"/>
              </a:rPr>
              <a:t>funds</a:t>
            </a:r>
            <a:r>
              <a:rPr lang="fr-FR" dirty="0">
                <a:ea typeface="Calibri"/>
                <a:cs typeface="Calibri"/>
              </a:rPr>
              <a:t>, etc.</a:t>
            </a:r>
            <a:br>
              <a:rPr lang="fr-FR" dirty="0">
                <a:ea typeface="Calibri"/>
                <a:cs typeface="Calibri"/>
              </a:rPr>
            </a:br>
            <a:endParaRPr lang="fr-FR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fr-FR" dirty="0">
                <a:ea typeface="Calibri"/>
                <a:cs typeface="Calibri"/>
              </a:rPr>
              <a:t>Very </a:t>
            </a:r>
            <a:r>
              <a:rPr lang="fr-FR" dirty="0" err="1">
                <a:ea typeface="Calibri"/>
                <a:cs typeface="Calibri"/>
              </a:rPr>
              <a:t>reactive</a:t>
            </a:r>
            <a:br>
              <a:rPr lang="fr-FR" dirty="0">
                <a:ea typeface="Calibri"/>
                <a:cs typeface="Calibri"/>
              </a:rPr>
            </a:br>
            <a:endParaRPr lang="fr-FR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fr-FR" dirty="0" err="1">
                <a:ea typeface="Calibri"/>
                <a:cs typeface="Calibri"/>
              </a:rPr>
              <a:t>Easy</a:t>
            </a:r>
            <a:r>
              <a:rPr lang="fr-FR" dirty="0">
                <a:ea typeface="Calibri"/>
                <a:cs typeface="Calibri"/>
              </a:rPr>
              <a:t> </a:t>
            </a:r>
            <a:r>
              <a:rPr lang="fr-FR" dirty="0" err="1">
                <a:ea typeface="Calibri"/>
                <a:cs typeface="Calibri"/>
              </a:rPr>
              <a:t>install</a:t>
            </a:r>
            <a:r>
              <a:rPr lang="fr-FR" dirty="0">
                <a:ea typeface="Calibri"/>
                <a:cs typeface="Calibri"/>
              </a:rPr>
              <a:t> and launch </a:t>
            </a:r>
            <a:r>
              <a:rPr lang="fr-FR" dirty="0" err="1">
                <a:ea typeface="Calibri"/>
                <a:cs typeface="Calibri"/>
              </a:rPr>
              <a:t>across</a:t>
            </a:r>
            <a:r>
              <a:rPr lang="fr-FR" dirty="0">
                <a:ea typeface="Calibri"/>
                <a:cs typeface="Calibri"/>
              </a:rPr>
              <a:t> platforms </a:t>
            </a:r>
            <a:r>
              <a:rPr lang="fr-FR" dirty="0" err="1">
                <a:ea typeface="Calibri"/>
                <a:cs typeface="Calibri"/>
              </a:rPr>
              <a:t>through</a:t>
            </a:r>
            <a:r>
              <a:rPr lang="fr-FR" dirty="0">
                <a:ea typeface="Calibri"/>
                <a:cs typeface="Calibri"/>
              </a:rPr>
              <a:t> </a:t>
            </a:r>
            <a:r>
              <a:rPr lang="fr-FR" dirty="0" err="1">
                <a:ea typeface="Calibri"/>
                <a:cs typeface="Calibri"/>
              </a:rPr>
              <a:t>Pypi</a:t>
            </a:r>
            <a:r>
              <a:rPr lang="fr-FR" dirty="0">
                <a:ea typeface="Calibri"/>
                <a:cs typeface="Calibri"/>
              </a:rPr>
              <a:t> (open </a:t>
            </a:r>
            <a:r>
              <a:rPr lang="fr-FR" dirty="0" err="1">
                <a:ea typeface="Calibri"/>
                <a:cs typeface="Calibri"/>
              </a:rPr>
              <a:t>access</a:t>
            </a:r>
            <a:r>
              <a:rPr lang="fr-FR" dirty="0">
                <a:ea typeface="Calibri"/>
                <a:cs typeface="Calibri"/>
              </a:rPr>
              <a:t> sous </a:t>
            </a:r>
            <a:r>
              <a:rPr lang="fr-FR" dirty="0" err="1">
                <a:ea typeface="Calibri"/>
                <a:cs typeface="Calibri"/>
              </a:rPr>
              <a:t>windows</a:t>
            </a:r>
            <a:r>
              <a:rPr lang="fr-FR" dirty="0">
                <a:ea typeface="Calibri"/>
                <a:cs typeface="Calibri"/>
              </a:rPr>
              <a:t>) :</a:t>
            </a:r>
            <a:br>
              <a:rPr lang="fr-FR" dirty="0">
                <a:ea typeface="Calibri"/>
                <a:cs typeface="Calibri"/>
              </a:rPr>
            </a:br>
            <a:r>
              <a:rPr lang="fr-FR" dirty="0">
                <a:ea typeface="+mn-lt"/>
                <a:cs typeface="+mn-lt"/>
                <a:hlinkClick r:id="rId3"/>
              </a:rPr>
              <a:t>https://pypi.org/project/tradesim/</a:t>
            </a:r>
            <a:endParaRPr lang="fr-FR" dirty="0">
              <a:ea typeface="Calibri"/>
              <a:cs typeface="Calibri"/>
            </a:endParaRPr>
          </a:p>
          <a:p>
            <a:endParaRPr lang="fr-FR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fr-FR" dirty="0" err="1">
                <a:ea typeface="Calibri"/>
                <a:cs typeface="Calibri"/>
              </a:rPr>
              <a:t>Implemented</a:t>
            </a:r>
            <a:r>
              <a:rPr lang="fr-FR" dirty="0">
                <a:ea typeface="Calibri"/>
                <a:cs typeface="Calibri"/>
              </a:rPr>
              <a:t> in Python </a:t>
            </a:r>
            <a:r>
              <a:rPr lang="fr-FR" dirty="0" err="1">
                <a:ea typeface="Calibri"/>
                <a:cs typeface="Calibri"/>
              </a:rPr>
              <a:t>using</a:t>
            </a:r>
            <a:r>
              <a:rPr lang="fr-FR" dirty="0">
                <a:ea typeface="Calibri"/>
                <a:cs typeface="Calibri"/>
              </a:rPr>
              <a:t> </a:t>
            </a:r>
            <a:r>
              <a:rPr lang="fr-FR" dirty="0" err="1">
                <a:ea typeface="Calibri"/>
                <a:cs typeface="Calibri"/>
              </a:rPr>
              <a:t>mainly</a:t>
            </a:r>
            <a:r>
              <a:rPr lang="fr-FR" dirty="0">
                <a:ea typeface="Calibri"/>
                <a:cs typeface="Calibri"/>
              </a:rPr>
              <a:t> the Dash </a:t>
            </a:r>
            <a:r>
              <a:rPr lang="fr-FR" dirty="0" err="1">
                <a:ea typeface="Calibri"/>
                <a:cs typeface="Calibri"/>
              </a:rPr>
              <a:t>library</a:t>
            </a:r>
            <a:endParaRPr lang="fr-FR" dirty="0">
              <a:ea typeface="Calibri"/>
              <a:cs typeface="Calibri"/>
            </a:endParaRPr>
          </a:p>
          <a:p>
            <a:endParaRPr lang="fr-FR" dirty="0">
              <a:ea typeface="Calibri"/>
              <a:cs typeface="Calibri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F076874-6B73-438E-7728-40A3784EC4A1}"/>
              </a:ext>
            </a:extLst>
          </p:cNvPr>
          <p:cNvSpPr txBox="1"/>
          <p:nvPr/>
        </p:nvSpPr>
        <p:spPr>
          <a:xfrm>
            <a:off x="5278582" y="5100452"/>
            <a:ext cx="6157355" cy="92333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Open-source project, waiting for contributors:</a:t>
            </a:r>
            <a:br>
              <a:rPr lang="en-US" dirty="0">
                <a:ea typeface="Calibri"/>
                <a:cs typeface="Calibri"/>
              </a:rPr>
            </a:br>
            <a:br>
              <a:rPr lang="en-US" dirty="0"/>
            </a:br>
            <a:r>
              <a:rPr lang="en-US" dirty="0"/>
              <a:t>https://github.com/kelhad00/trading_simulator</a:t>
            </a:r>
          </a:p>
        </p:txBody>
      </p:sp>
    </p:spTree>
    <p:extLst>
      <p:ext uri="{BB962C8B-B14F-4D97-AF65-F5344CB8AC3E}">
        <p14:creationId xmlns:p14="http://schemas.microsoft.com/office/powerpoint/2010/main" val="4004131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81796824-0C02-B550-AD21-D0B6C658D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538" y="-129680"/>
            <a:ext cx="10515600" cy="1325563"/>
          </a:xfrm>
        </p:spPr>
        <p:txBody>
          <a:bodyPr/>
          <a:lstStyle/>
          <a:p>
            <a:r>
              <a:rPr lang="fr-FR">
                <a:ea typeface="Calibri Light"/>
                <a:cs typeface="Calibri Light"/>
              </a:rPr>
              <a:t>Data Collections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0B3BBF5-F674-4962-799F-EBA3EB0AC668}"/>
              </a:ext>
            </a:extLst>
          </p:cNvPr>
          <p:cNvSpPr txBox="1"/>
          <p:nvPr/>
        </p:nvSpPr>
        <p:spPr>
          <a:xfrm>
            <a:off x="286986" y="1622960"/>
            <a:ext cx="5333999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Using this setup we already collected several datasets :</a:t>
            </a:r>
            <a:br>
              <a:rPr lang="en-US"/>
            </a:br>
            <a:endParaRPr lang="fr-FR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fr-FR">
                <a:ea typeface="Calibri"/>
                <a:cs typeface="Calibri"/>
              </a:rPr>
              <a:t>Amateur Traders 1 : </a:t>
            </a:r>
            <a:br>
              <a:rPr lang="fr-FR">
                <a:ea typeface="Calibri"/>
                <a:cs typeface="Calibri"/>
              </a:rPr>
            </a:br>
            <a:r>
              <a:rPr lang="fr-FR">
                <a:ea typeface="Calibri"/>
                <a:cs typeface="Calibri"/>
              </a:rPr>
              <a:t>a collection of 8 participants (4 m and 4 f) </a:t>
            </a:r>
            <a:r>
              <a:rPr lang="fr-FR" err="1">
                <a:ea typeface="Calibri"/>
                <a:cs typeface="Calibri"/>
              </a:rPr>
              <a:t>taking</a:t>
            </a:r>
            <a:r>
              <a:rPr lang="fr-FR">
                <a:ea typeface="Calibri"/>
                <a:cs typeface="Calibri"/>
              </a:rPr>
              <a:t> part in a 1h trading sessions for 5 </a:t>
            </a:r>
            <a:r>
              <a:rPr lang="fr-FR" err="1">
                <a:ea typeface="Calibri"/>
                <a:cs typeface="Calibri"/>
              </a:rPr>
              <a:t>days</a:t>
            </a:r>
            <a:r>
              <a:rPr lang="fr-FR">
                <a:ea typeface="Calibri"/>
                <a:cs typeface="Calibri"/>
              </a:rPr>
              <a:t> </a:t>
            </a:r>
            <a:r>
              <a:rPr lang="fr-FR" err="1">
                <a:ea typeface="Calibri"/>
                <a:cs typeface="Calibri"/>
              </a:rPr>
              <a:t>with</a:t>
            </a:r>
            <a:r>
              <a:rPr lang="fr-FR">
                <a:ea typeface="Calibri"/>
                <a:cs typeface="Calibri"/>
              </a:rPr>
              <a:t> an </a:t>
            </a:r>
            <a:r>
              <a:rPr lang="fr-FR" err="1">
                <a:ea typeface="Calibri"/>
                <a:cs typeface="Calibri"/>
              </a:rPr>
              <a:t>average</a:t>
            </a:r>
            <a:r>
              <a:rPr lang="fr-FR">
                <a:ea typeface="Calibri"/>
                <a:cs typeface="Calibri"/>
              </a:rPr>
              <a:t> of 4 sessions per </a:t>
            </a:r>
            <a:r>
              <a:rPr lang="fr-FR" err="1">
                <a:ea typeface="Calibri"/>
                <a:cs typeface="Calibri"/>
              </a:rPr>
              <a:t>day</a:t>
            </a:r>
            <a:r>
              <a:rPr lang="fr-FR">
                <a:ea typeface="Calibri"/>
                <a:cs typeface="Calibri"/>
              </a:rPr>
              <a:t> (no </a:t>
            </a:r>
            <a:r>
              <a:rPr lang="fr-FR" err="1">
                <a:ea typeface="Calibri"/>
                <a:cs typeface="Calibri"/>
              </a:rPr>
              <a:t>eye</a:t>
            </a:r>
            <a:r>
              <a:rPr lang="fr-FR">
                <a:ea typeface="Calibri"/>
                <a:cs typeface="Calibri"/>
              </a:rPr>
              <a:t> tracker)</a:t>
            </a:r>
          </a:p>
          <a:p>
            <a:pPr marL="285750" indent="-285750">
              <a:buFont typeface="Arial"/>
              <a:buChar char="•"/>
            </a:pPr>
            <a:endParaRPr lang="fr-FR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fr-FR">
                <a:ea typeface="Calibri"/>
                <a:cs typeface="Calibri"/>
              </a:rPr>
              <a:t>Amateur Traders 2 : </a:t>
            </a:r>
            <a:br>
              <a:rPr lang="fr-FR">
                <a:ea typeface="Calibri"/>
                <a:cs typeface="Calibri"/>
              </a:rPr>
            </a:br>
            <a:r>
              <a:rPr lang="fr-FR">
                <a:ea typeface="Calibri"/>
                <a:cs typeface="Calibri"/>
              </a:rPr>
              <a:t>a collection of 8 participants (4 m and 4 f) </a:t>
            </a:r>
            <a:r>
              <a:rPr lang="fr-FR" err="1">
                <a:ea typeface="Calibri"/>
                <a:cs typeface="Calibri"/>
              </a:rPr>
              <a:t>taking</a:t>
            </a:r>
            <a:r>
              <a:rPr lang="fr-FR">
                <a:ea typeface="Calibri"/>
                <a:cs typeface="Calibri"/>
              </a:rPr>
              <a:t> part in a 30 min trading session (full setup)</a:t>
            </a:r>
            <a:br>
              <a:rPr lang="fr-FR">
                <a:ea typeface="Calibri"/>
                <a:cs typeface="Calibri"/>
              </a:rPr>
            </a:br>
            <a:endParaRPr lang="fr-FR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fr-FR">
                <a:ea typeface="Calibri"/>
                <a:cs typeface="Calibri"/>
              </a:rPr>
              <a:t>Amateur Traders 3 : </a:t>
            </a:r>
            <a:br>
              <a:rPr lang="fr-FR">
                <a:ea typeface="Calibri"/>
                <a:cs typeface="Calibri"/>
              </a:rPr>
            </a:br>
            <a:r>
              <a:rPr lang="fr-FR">
                <a:ea typeface="Calibri"/>
                <a:cs typeface="Calibri"/>
              </a:rPr>
              <a:t>a collection of 8 participants (2 </a:t>
            </a:r>
            <a:r>
              <a:rPr lang="fr-FR" err="1">
                <a:ea typeface="Calibri"/>
                <a:cs typeface="Calibri"/>
              </a:rPr>
              <a:t>females</a:t>
            </a:r>
            <a:r>
              <a:rPr lang="fr-FR">
                <a:ea typeface="Calibri"/>
                <a:cs typeface="Calibri"/>
              </a:rPr>
              <a:t> and 6 males) </a:t>
            </a:r>
            <a:r>
              <a:rPr lang="fr-FR" err="1">
                <a:ea typeface="Calibri"/>
                <a:cs typeface="Calibri"/>
              </a:rPr>
              <a:t>taking</a:t>
            </a:r>
            <a:r>
              <a:rPr lang="fr-FR">
                <a:ea typeface="Calibri"/>
                <a:cs typeface="Calibri"/>
              </a:rPr>
              <a:t> part in 25 min trading sessions (full setup)</a:t>
            </a:r>
            <a:br>
              <a:rPr lang="fr-FR">
                <a:ea typeface="Calibri"/>
                <a:cs typeface="Calibri"/>
              </a:rPr>
            </a:br>
            <a:endParaRPr lang="fr-FR">
              <a:ea typeface="Calibri"/>
              <a:cs typeface="Calibri"/>
            </a:endParaRPr>
          </a:p>
          <a:p>
            <a:endParaRPr lang="fr-FR">
              <a:ea typeface="Calibri"/>
              <a:cs typeface="Calibri"/>
            </a:endParaRPr>
          </a:p>
          <a:p>
            <a:endParaRPr lang="fr-FR">
              <a:ea typeface="Calibri"/>
              <a:cs typeface="Calibri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436E98F-5D69-8488-5E1D-D1229D208912}"/>
              </a:ext>
            </a:extLst>
          </p:cNvPr>
          <p:cNvSpPr txBox="1"/>
          <p:nvPr/>
        </p:nvSpPr>
        <p:spPr>
          <a:xfrm>
            <a:off x="6095999" y="1622960"/>
            <a:ext cx="5333999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Calibri" panose="020F0502020204030204"/>
                <a:cs typeface="Calibri" panose="020F0502020204030204"/>
              </a:rPr>
              <a:t>The participants were : </a:t>
            </a:r>
            <a:br>
              <a:rPr lang="en-US" dirty="0">
                <a:ea typeface="Calibri" panose="020F0502020204030204"/>
                <a:cs typeface="Calibri" panose="020F0502020204030204"/>
              </a:rPr>
            </a:br>
            <a:endParaRPr lang="en-US"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US" dirty="0"/>
              <a:t>Instructed fill an OCEAN test (NEO-FFI-3) estimating 5 personality traits prior to the data collection</a:t>
            </a:r>
            <a:br>
              <a:rPr lang="en-US" dirty="0"/>
            </a:br>
            <a:endParaRPr lang="en-US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Instructed to focus solely on the </a:t>
            </a:r>
            <a:r>
              <a:rPr lang="en-US" dirty="0" err="1">
                <a:ea typeface="Calibri"/>
                <a:cs typeface="Calibri"/>
              </a:rPr>
              <a:t>TradeSim</a:t>
            </a:r>
            <a:r>
              <a:rPr lang="en-US" dirty="0">
                <a:ea typeface="Calibri"/>
                <a:cs typeface="Calibri"/>
              </a:rPr>
              <a:t> interface and to not go out of it</a:t>
            </a:r>
            <a:br>
              <a:rPr lang="en-US" dirty="0">
                <a:ea typeface="Calibri"/>
                <a:cs typeface="Calibri"/>
              </a:rPr>
            </a:br>
            <a:endParaRPr lang="en-US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Put in a competition scenario since they were told prize would be given to the one with the highest portfolio at the end</a:t>
            </a:r>
            <a:br>
              <a:rPr lang="en-US" dirty="0">
                <a:ea typeface="Calibri"/>
                <a:cs typeface="Calibri"/>
              </a:rPr>
            </a:br>
            <a:endParaRPr lang="en-US">
              <a:ea typeface="Calibri"/>
              <a:cs typeface="Calibri"/>
            </a:endParaRPr>
          </a:p>
          <a:p>
            <a:endParaRPr lang="fr-FR">
              <a:ea typeface="Calibri"/>
              <a:cs typeface="Calibri"/>
            </a:endParaRPr>
          </a:p>
          <a:p>
            <a:endParaRPr lang="fr-FR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67692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62A4EA66-04D8-6DEF-FA6B-01A7D5A07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538" y="-129680"/>
            <a:ext cx="10515600" cy="1325563"/>
          </a:xfrm>
        </p:spPr>
        <p:txBody>
          <a:bodyPr/>
          <a:lstStyle/>
          <a:p>
            <a:r>
              <a:rPr lang="fr-FR">
                <a:ea typeface="Calibri Light"/>
                <a:cs typeface="Calibri Light"/>
              </a:rPr>
              <a:t>Amateur Traders 1:</a:t>
            </a: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F60C1767-DF99-950A-5A7E-636EC107DB6C}"/>
              </a:ext>
            </a:extLst>
          </p:cNvPr>
          <p:cNvSpPr txBox="1">
            <a:spLocks/>
          </p:cNvSpPr>
          <p:nvPr/>
        </p:nvSpPr>
        <p:spPr>
          <a:xfrm>
            <a:off x="271752" y="39486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000"/>
              </a:spcBef>
            </a:pPr>
            <a:r>
              <a:rPr lang="fr-FR" sz="320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</a:rPr>
              <a:t>OCEAN</a:t>
            </a:r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78EE9269-CC0C-3AE9-674A-A67B9116FC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209184"/>
              </p:ext>
            </p:extLst>
          </p:nvPr>
        </p:nvGraphicFramePr>
        <p:xfrm>
          <a:off x="2488649" y="1761812"/>
          <a:ext cx="7131803" cy="3337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5559">
                  <a:extLst>
                    <a:ext uri="{9D8B030D-6E8A-4147-A177-3AD203B41FA5}">
                      <a16:colId xmlns:a16="http://schemas.microsoft.com/office/drawing/2014/main" val="857839155"/>
                    </a:ext>
                  </a:extLst>
                </a:gridCol>
                <a:gridCol w="1196943">
                  <a:extLst>
                    <a:ext uri="{9D8B030D-6E8A-4147-A177-3AD203B41FA5}">
                      <a16:colId xmlns:a16="http://schemas.microsoft.com/office/drawing/2014/main" val="3287339429"/>
                    </a:ext>
                  </a:extLst>
                </a:gridCol>
                <a:gridCol w="1277505">
                  <a:extLst>
                    <a:ext uri="{9D8B030D-6E8A-4147-A177-3AD203B41FA5}">
                      <a16:colId xmlns:a16="http://schemas.microsoft.com/office/drawing/2014/main" val="1533102297"/>
                    </a:ext>
                  </a:extLst>
                </a:gridCol>
                <a:gridCol w="1346559">
                  <a:extLst>
                    <a:ext uri="{9D8B030D-6E8A-4147-A177-3AD203B41FA5}">
                      <a16:colId xmlns:a16="http://schemas.microsoft.com/office/drawing/2014/main" val="1775126485"/>
                    </a:ext>
                  </a:extLst>
                </a:gridCol>
                <a:gridCol w="1162412">
                  <a:extLst>
                    <a:ext uri="{9D8B030D-6E8A-4147-A177-3AD203B41FA5}">
                      <a16:colId xmlns:a16="http://schemas.microsoft.com/office/drawing/2014/main" val="1826528606"/>
                    </a:ext>
                  </a:extLst>
                </a:gridCol>
                <a:gridCol w="1092825">
                  <a:extLst>
                    <a:ext uri="{9D8B030D-6E8A-4147-A177-3AD203B41FA5}">
                      <a16:colId xmlns:a16="http://schemas.microsoft.com/office/drawing/2014/main" val="6240471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5794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sz="1800" b="0" i="0" u="none" strike="noStrike" noProof="0" err="1">
                          <a:latin typeface="Calibri"/>
                        </a:rPr>
                        <a:t>Average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err="1"/>
                        <a:t>Average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err="1"/>
                        <a:t>Average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err="1"/>
                        <a:t>Average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err="1"/>
                        <a:t>Average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6444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Very 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err="1"/>
                        <a:t>Average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Very 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2642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err="1"/>
                        <a:t>Average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Very 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High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1063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err="1"/>
                        <a:t>Average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err="1"/>
                        <a:t>Average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736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491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err="1"/>
                        <a:t>Average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err="1"/>
                        <a:t>Average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High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93217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High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878550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/>
                        <a:t>Very 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/>
                        <a:t>High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462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48166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1163</Words>
  <Application>Microsoft Office PowerPoint</Application>
  <PresentationFormat>Grand écran</PresentationFormat>
  <Paragraphs>205</Paragraphs>
  <Slides>17</Slides>
  <Notes>0</Notes>
  <HiddenSlides>1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Thème Office</vt:lpstr>
      <vt:lpstr>Présentation PowerPoint</vt:lpstr>
      <vt:lpstr>Contexte général de l’étude</vt:lpstr>
      <vt:lpstr>Objectifs, motivations et originalité</vt:lpstr>
      <vt:lpstr>Orientation générale du design expérimental</vt:lpstr>
      <vt:lpstr>Orientation générale du design expérimental</vt:lpstr>
      <vt:lpstr>Multisensor setup</vt:lpstr>
      <vt:lpstr>Interactive trading interface TradeSim</vt:lpstr>
      <vt:lpstr>Data Collections</vt:lpstr>
      <vt:lpstr>Amateur Traders 1:</vt:lpstr>
      <vt:lpstr>Amateur Traders 2: Action Units</vt:lpstr>
      <vt:lpstr>Amateur Traders 2: Action Units</vt:lpstr>
      <vt:lpstr>AU et émotions</vt:lpstr>
      <vt:lpstr>Amateur Traders 2: Heart Rate Distributions</vt:lpstr>
      <vt:lpstr>Amateur Traders 2: Gaze Distributions</vt:lpstr>
      <vt:lpstr>Amateur Traders 2: Trading Activity Distribution</vt:lpstr>
      <vt:lpstr>Conclusions et progression de la recherche</vt:lpstr>
      <vt:lpstr>Annex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Alain Finet</dc:creator>
  <cp:lastModifiedBy>Alain FINET</cp:lastModifiedBy>
  <cp:revision>39</cp:revision>
  <dcterms:created xsi:type="dcterms:W3CDTF">2023-10-01T16:38:06Z</dcterms:created>
  <dcterms:modified xsi:type="dcterms:W3CDTF">2023-10-10T10:03:23Z</dcterms:modified>
</cp:coreProperties>
</file>